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58" r:id="rId3"/>
    <p:sldId id="259" r:id="rId4"/>
    <p:sldId id="283" r:id="rId5"/>
    <p:sldId id="288" r:id="rId6"/>
    <p:sldId id="274" r:id="rId7"/>
    <p:sldId id="285" r:id="rId8"/>
    <p:sldId id="262" r:id="rId9"/>
    <p:sldId id="289" r:id="rId10"/>
    <p:sldId id="290" r:id="rId11"/>
    <p:sldId id="291" r:id="rId12"/>
    <p:sldId id="261" r:id="rId13"/>
    <p:sldId id="286" r:id="rId14"/>
    <p:sldId id="287" r:id="rId15"/>
    <p:sldId id="292" r:id="rId16"/>
    <p:sldId id="293" r:id="rId17"/>
    <p:sldId id="260" r:id="rId18"/>
    <p:sldId id="284" r:id="rId19"/>
    <p:sldId id="294" r:id="rId20"/>
    <p:sldId id="295" r:id="rId21"/>
    <p:sldId id="264"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0012"/>
    <a:srgbClr val="E6E6E6"/>
    <a:srgbClr val="152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4" autoAdjust="0"/>
    <p:restoredTop sz="94660"/>
  </p:normalViewPr>
  <p:slideViewPr>
    <p:cSldViewPr snapToGrid="0" showGuides="1">
      <p:cViewPr varScale="1">
        <p:scale>
          <a:sx n="70" d="100"/>
          <a:sy n="70" d="100"/>
        </p:scale>
        <p:origin x="672" y="68"/>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615D-9CE9-429A-A223-474B18918F25}" type="datetimeFigureOut">
              <a:rPr lang="zh-CN" altLang="en-US" smtClean="0"/>
              <a:t>2022/10/22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F0B17-20C8-4CBB-BD66-70902ADF39C6}" type="slidenum">
              <a:rPr lang="zh-CN" altLang="en-US" smtClean="0"/>
              <a:t>‹#›</a:t>
            </a:fld>
            <a:endParaRPr lang="zh-CN" altLang="en-US"/>
          </a:p>
        </p:txBody>
      </p:sp>
    </p:spTree>
    <p:extLst>
      <p:ext uri="{BB962C8B-B14F-4D97-AF65-F5344CB8AC3E}">
        <p14:creationId xmlns:p14="http://schemas.microsoft.com/office/powerpoint/2010/main" val="167749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a:t>
            </a:fld>
            <a:endParaRPr lang="zh-CN" altLang="en-US"/>
          </a:p>
        </p:txBody>
      </p:sp>
    </p:spTree>
    <p:extLst>
      <p:ext uri="{BB962C8B-B14F-4D97-AF65-F5344CB8AC3E}">
        <p14:creationId xmlns:p14="http://schemas.microsoft.com/office/powerpoint/2010/main" val="56462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10</a:t>
            </a:fld>
            <a:endParaRPr lang="zh-CN" altLang="en-US"/>
          </a:p>
        </p:txBody>
      </p:sp>
    </p:spTree>
    <p:extLst>
      <p:ext uri="{BB962C8B-B14F-4D97-AF65-F5344CB8AC3E}">
        <p14:creationId xmlns:p14="http://schemas.microsoft.com/office/powerpoint/2010/main" val="1224969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11</a:t>
            </a:fld>
            <a:endParaRPr lang="zh-CN" altLang="en-US"/>
          </a:p>
        </p:txBody>
      </p:sp>
    </p:spTree>
    <p:extLst>
      <p:ext uri="{BB962C8B-B14F-4D97-AF65-F5344CB8AC3E}">
        <p14:creationId xmlns:p14="http://schemas.microsoft.com/office/powerpoint/2010/main" val="189866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12</a:t>
            </a:fld>
            <a:endParaRPr lang="zh-CN" altLang="en-US"/>
          </a:p>
        </p:txBody>
      </p:sp>
    </p:spTree>
    <p:extLst>
      <p:ext uri="{BB962C8B-B14F-4D97-AF65-F5344CB8AC3E}">
        <p14:creationId xmlns:p14="http://schemas.microsoft.com/office/powerpoint/2010/main" val="149062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13</a:t>
            </a:fld>
            <a:endParaRPr lang="zh-CN" altLang="en-US"/>
          </a:p>
        </p:txBody>
      </p:sp>
    </p:spTree>
    <p:extLst>
      <p:ext uri="{BB962C8B-B14F-4D97-AF65-F5344CB8AC3E}">
        <p14:creationId xmlns:p14="http://schemas.microsoft.com/office/powerpoint/2010/main" val="987313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14</a:t>
            </a:fld>
            <a:endParaRPr lang="zh-CN" altLang="en-US"/>
          </a:p>
        </p:txBody>
      </p:sp>
    </p:spTree>
    <p:extLst>
      <p:ext uri="{BB962C8B-B14F-4D97-AF65-F5344CB8AC3E}">
        <p14:creationId xmlns:p14="http://schemas.microsoft.com/office/powerpoint/2010/main" val="4171633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15</a:t>
            </a:fld>
            <a:endParaRPr lang="zh-CN" altLang="en-US"/>
          </a:p>
        </p:txBody>
      </p:sp>
    </p:spTree>
    <p:extLst>
      <p:ext uri="{BB962C8B-B14F-4D97-AF65-F5344CB8AC3E}">
        <p14:creationId xmlns:p14="http://schemas.microsoft.com/office/powerpoint/2010/main" val="222169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16</a:t>
            </a:fld>
            <a:endParaRPr lang="zh-CN" altLang="en-US"/>
          </a:p>
        </p:txBody>
      </p:sp>
    </p:spTree>
    <p:extLst>
      <p:ext uri="{BB962C8B-B14F-4D97-AF65-F5344CB8AC3E}">
        <p14:creationId xmlns:p14="http://schemas.microsoft.com/office/powerpoint/2010/main" val="999863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17</a:t>
            </a:fld>
            <a:endParaRPr lang="zh-CN" altLang="en-US"/>
          </a:p>
        </p:txBody>
      </p:sp>
    </p:spTree>
    <p:extLst>
      <p:ext uri="{BB962C8B-B14F-4D97-AF65-F5344CB8AC3E}">
        <p14:creationId xmlns:p14="http://schemas.microsoft.com/office/powerpoint/2010/main" val="162257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18</a:t>
            </a:fld>
            <a:endParaRPr lang="zh-CN" altLang="en-US"/>
          </a:p>
        </p:txBody>
      </p:sp>
    </p:spTree>
    <p:extLst>
      <p:ext uri="{BB962C8B-B14F-4D97-AF65-F5344CB8AC3E}">
        <p14:creationId xmlns:p14="http://schemas.microsoft.com/office/powerpoint/2010/main" val="204897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19</a:t>
            </a:fld>
            <a:endParaRPr lang="zh-CN" altLang="en-US"/>
          </a:p>
        </p:txBody>
      </p:sp>
    </p:spTree>
    <p:extLst>
      <p:ext uri="{BB962C8B-B14F-4D97-AF65-F5344CB8AC3E}">
        <p14:creationId xmlns:p14="http://schemas.microsoft.com/office/powerpoint/2010/main" val="2672177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a:t>
            </a:fld>
            <a:endParaRPr lang="zh-CN" altLang="en-US"/>
          </a:p>
        </p:txBody>
      </p:sp>
    </p:spTree>
    <p:extLst>
      <p:ext uri="{BB962C8B-B14F-4D97-AF65-F5344CB8AC3E}">
        <p14:creationId xmlns:p14="http://schemas.microsoft.com/office/powerpoint/2010/main" val="50542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20</a:t>
            </a:fld>
            <a:endParaRPr lang="zh-CN" altLang="en-US"/>
          </a:p>
        </p:txBody>
      </p:sp>
    </p:spTree>
    <p:extLst>
      <p:ext uri="{BB962C8B-B14F-4D97-AF65-F5344CB8AC3E}">
        <p14:creationId xmlns:p14="http://schemas.microsoft.com/office/powerpoint/2010/main" val="78966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21</a:t>
            </a:fld>
            <a:endParaRPr lang="zh-CN" altLang="en-US"/>
          </a:p>
        </p:txBody>
      </p:sp>
    </p:spTree>
    <p:extLst>
      <p:ext uri="{BB962C8B-B14F-4D97-AF65-F5344CB8AC3E}">
        <p14:creationId xmlns:p14="http://schemas.microsoft.com/office/powerpoint/2010/main" val="7815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a:t>
            </a:fld>
            <a:endParaRPr lang="zh-CN" altLang="en-US"/>
          </a:p>
        </p:txBody>
      </p:sp>
    </p:spTree>
    <p:extLst>
      <p:ext uri="{BB962C8B-B14F-4D97-AF65-F5344CB8AC3E}">
        <p14:creationId xmlns:p14="http://schemas.microsoft.com/office/powerpoint/2010/main" val="158098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a:t>
            </a:fld>
            <a:endParaRPr lang="zh-CN" altLang="en-US"/>
          </a:p>
        </p:txBody>
      </p:sp>
    </p:spTree>
    <p:extLst>
      <p:ext uri="{BB962C8B-B14F-4D97-AF65-F5344CB8AC3E}">
        <p14:creationId xmlns:p14="http://schemas.microsoft.com/office/powerpoint/2010/main" val="3026209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a:t>
            </a:fld>
            <a:endParaRPr lang="zh-CN" altLang="en-US"/>
          </a:p>
        </p:txBody>
      </p:sp>
    </p:spTree>
    <p:extLst>
      <p:ext uri="{BB962C8B-B14F-4D97-AF65-F5344CB8AC3E}">
        <p14:creationId xmlns:p14="http://schemas.microsoft.com/office/powerpoint/2010/main" val="287928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6</a:t>
            </a:fld>
            <a:endParaRPr lang="zh-CN" altLang="en-US"/>
          </a:p>
        </p:txBody>
      </p:sp>
    </p:spTree>
    <p:extLst>
      <p:ext uri="{BB962C8B-B14F-4D97-AF65-F5344CB8AC3E}">
        <p14:creationId xmlns:p14="http://schemas.microsoft.com/office/powerpoint/2010/main" val="1591531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7</a:t>
            </a:fld>
            <a:endParaRPr lang="zh-CN" altLang="en-US"/>
          </a:p>
        </p:txBody>
      </p:sp>
    </p:spTree>
    <p:extLst>
      <p:ext uri="{BB962C8B-B14F-4D97-AF65-F5344CB8AC3E}">
        <p14:creationId xmlns:p14="http://schemas.microsoft.com/office/powerpoint/2010/main" val="244523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8</a:t>
            </a:fld>
            <a:endParaRPr lang="zh-CN" altLang="en-US"/>
          </a:p>
        </p:txBody>
      </p:sp>
    </p:spTree>
    <p:extLst>
      <p:ext uri="{BB962C8B-B14F-4D97-AF65-F5344CB8AC3E}">
        <p14:creationId xmlns:p14="http://schemas.microsoft.com/office/powerpoint/2010/main" val="230946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9</a:t>
            </a:fld>
            <a:endParaRPr lang="zh-CN" altLang="en-US"/>
          </a:p>
        </p:txBody>
      </p:sp>
    </p:spTree>
    <p:extLst>
      <p:ext uri="{BB962C8B-B14F-4D97-AF65-F5344CB8AC3E}">
        <p14:creationId xmlns:p14="http://schemas.microsoft.com/office/powerpoint/2010/main" val="2830756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1" y="0"/>
            <a:ext cx="12192001" cy="6858000"/>
          </a:xfrm>
          <a:prstGeom prst="rect">
            <a:avLst/>
          </a:prstGeom>
          <a:blipFill dpi="0" rotWithShape="1">
            <a:blip r:embed="rId2" cstate="hqprint">
              <a:alphaModFix amt="7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12B8875C-BF24-4FE9-A752-1089954BD831}"/>
              </a:ext>
            </a:extLst>
          </p:cNvPr>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
        <p:nvSpPr>
          <p:cNvPr id="2" name="灯片编号占位符 1"/>
          <p:cNvSpPr>
            <a:spLocks noGrp="1"/>
          </p:cNvSpPr>
          <p:nvPr>
            <p:ph type="sldNum" sz="quarter" idx="11"/>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525105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49F9B3A4-735B-401C-ADEE-60D2044799E1}"/>
              </a:ext>
            </a:extLst>
          </p:cNvPr>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extLst>
      <p:ext uri="{BB962C8B-B14F-4D97-AF65-F5344CB8AC3E}">
        <p14:creationId xmlns:p14="http://schemas.microsoft.com/office/powerpoint/2010/main" val="270461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05A69DFF-67A2-4717-A5F7-167EBB79AB6A}"/>
              </a:ext>
            </a:extLst>
          </p:cNvPr>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394475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84A987E4-5098-48D7-B3D9-7C65E17B9A4E}"/>
              </a:ext>
            </a:extLst>
          </p:cNvPr>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0DDDB151-FC67-4A93-B914-9C1A19B49987}"/>
              </a:ext>
            </a:extLst>
          </p:cNvPr>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7633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4BCC21E7-B949-43E3-B1A1-A01F4095FC71}"/>
              </a:ext>
            </a:extLst>
          </p:cNvPr>
          <p:cNvSpPr>
            <a:spLocks noGrp="1"/>
          </p:cNvSpPr>
          <p:nvPr>
            <p:ph type="pic" sz="quarter" idx="10"/>
          </p:nvPr>
        </p:nvSpPr>
        <p:spPr>
          <a:xfrm>
            <a:off x="0" y="0"/>
            <a:ext cx="12192000" cy="6858000"/>
          </a:xfrm>
          <a:prstGeom prst="rect">
            <a:avLst/>
          </a:prstGeom>
        </p:spPr>
        <p:txBody>
          <a:bodyPr/>
          <a:lstStyle/>
          <a:p>
            <a:endParaRPr lang="zh-CN" altLang="en-US"/>
          </a:p>
        </p:txBody>
      </p:sp>
      <p:sp>
        <p:nvSpPr>
          <p:cNvPr id="2" name="灯片编号占位符 1"/>
          <p:cNvSpPr>
            <a:spLocks noGrp="1"/>
          </p:cNvSpPr>
          <p:nvPr>
            <p:ph type="sldNum" sz="quarter" idx="11"/>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417239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158801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FC6A316B-C528-4EAD-8C2D-A46D04B5194D}"/>
              </a:ext>
            </a:extLst>
          </p:cNvPr>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97BF8D35-25B1-4FD4-BCB6-089413117546}"/>
              </a:ext>
            </a:extLst>
          </p:cNvPr>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0A52F6D5-B2FA-4648-A7C4-6BC468F2724D}"/>
              </a:ext>
            </a:extLst>
          </p:cNvPr>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9185A2F2-0665-4289-99CF-CE6839B03D87}"/>
              </a:ext>
            </a:extLst>
          </p:cNvPr>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B846096C-4C1C-45DB-B622-C12BADFF5C72}"/>
              </a:ext>
            </a:extLst>
          </p:cNvPr>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2787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E391188B-14E8-4DCD-950A-AE89C0221E90}"/>
              </a:ext>
            </a:extLst>
          </p:cNvPr>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22E2325C-B237-4C65-A1CF-B7989C7E6C1E}"/>
              </a:ext>
            </a:extLst>
          </p:cNvPr>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E0D58AD2-6733-4483-9780-9887071A286B}"/>
              </a:ext>
            </a:extLst>
          </p:cNvPr>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a:extLst>
              <a:ext uri="{FF2B5EF4-FFF2-40B4-BE49-F238E27FC236}">
                <a16:creationId xmlns:a16="http://schemas.microsoft.com/office/drawing/2014/main" id="{432F6C63-AB2A-48A8-B583-B0C3C78C2B0E}"/>
              </a:ext>
            </a:extLst>
          </p:cNvPr>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8186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B22387BA-39FA-4B5B-A24F-6972B645040E}"/>
              </a:ext>
            </a:extLst>
          </p:cNvPr>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196AD7B5-76BA-4C31-9438-03820A7A6161}"/>
              </a:ext>
            </a:extLst>
          </p:cNvPr>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F521F6C2-5C70-438B-BC12-C9456C944174}"/>
              </a:ext>
            </a:extLst>
          </p:cNvPr>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BF5D2649-EDD8-4E9E-875C-D51E87E67D14}"/>
              </a:ext>
            </a:extLst>
          </p:cNvPr>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7826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00E4BB03-6381-4E88-96B9-94ADD1F4F3DE}"/>
              </a:ext>
            </a:extLst>
          </p:cNvPr>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B04818A7-FDDB-461D-93ED-915694DF4D8E}"/>
              </a:ext>
            </a:extLst>
          </p:cNvPr>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E21D3F68-1E67-4C04-AE74-F8AA5361DC1D}"/>
              </a:ext>
            </a:extLst>
          </p:cNvPr>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76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3E383B08-EB36-448C-B843-41C90297820F}"/>
              </a:ext>
            </a:extLst>
          </p:cNvPr>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24BB57E6-2F68-46CF-8328-F203DF1E2653}"/>
              </a:ext>
            </a:extLst>
          </p:cNvPr>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190268DF-9BA5-4BEC-B91D-0658AA1F82F4}"/>
              </a:ext>
            </a:extLst>
          </p:cNvPr>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a:extLst>
              <a:ext uri="{FF2B5EF4-FFF2-40B4-BE49-F238E27FC236}">
                <a16:creationId xmlns:a16="http://schemas.microsoft.com/office/drawing/2014/main" id="{EA8FA15C-08E3-4A26-BA8D-1D9CF679952F}"/>
              </a:ext>
            </a:extLst>
          </p:cNvPr>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70176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2C14818E-3A05-4DD9-9C20-117EFB75A713}"/>
              </a:ext>
            </a:extLst>
          </p:cNvPr>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17D4E2FB-8BAE-4F3E-98FB-2E8C2FFD4AB9}"/>
              </a:ext>
            </a:extLst>
          </p:cNvPr>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7B7870F6-7E23-4F76-AEB6-7E26068AFEE9}"/>
              </a:ext>
            </a:extLst>
          </p:cNvPr>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2690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1" y="-79123"/>
            <a:ext cx="12192001" cy="6858000"/>
          </a:xfrm>
          <a:prstGeom prst="rect">
            <a:avLst/>
          </a:prstGeom>
          <a:blipFill dpi="0" rotWithShape="1">
            <a:blip r:embed="rId14" cstate="hqprint">
              <a:alphaModFix amt="71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A832896A-8739-4601-84B6-1F10BA781B2F}"/>
              </a:ext>
            </a:extLst>
          </p:cNvPr>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51987B-F4CB-49EA-B37A-23307F9CD06F}"/>
              </a:ext>
            </a:extLst>
          </p:cNvPr>
          <p:cNvSpPr/>
          <p:nvPr userDrawn="1"/>
        </p:nvSpPr>
        <p:spPr>
          <a:xfrm>
            <a:off x="1" y="0"/>
            <a:ext cx="12192000" cy="79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2E7AB0C2-FD94-4207-84A2-F6ED87F8F59A}"/>
              </a:ext>
            </a:extLst>
          </p:cNvPr>
          <p:cNvSpPr/>
          <p:nvPr userDrawn="1"/>
        </p:nvSpPr>
        <p:spPr>
          <a:xfrm>
            <a:off x="175098" y="423"/>
            <a:ext cx="2013234" cy="1079077"/>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 name="connsiteX0" fmla="*/ 68269 w 1676402"/>
              <a:gd name="connsiteY0" fmla="*/ 15863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 name="connsiteX5" fmla="*/ 68269 w 1676402"/>
              <a:gd name="connsiteY5" fmla="*/ 15863 h 914401"/>
              <a:gd name="connsiteX0" fmla="*/ 68269 w 1676402"/>
              <a:gd name="connsiteY0" fmla="*/ 0 h 898538"/>
              <a:gd name="connsiteX1" fmla="*/ 1618049 w 1676402"/>
              <a:gd name="connsiteY1" fmla="*/ 7932 h 898538"/>
              <a:gd name="connsiteX2" fmla="*/ 1676402 w 1676402"/>
              <a:gd name="connsiteY2" fmla="*/ 60337 h 898538"/>
              <a:gd name="connsiteX3" fmla="*/ 838201 w 1676402"/>
              <a:gd name="connsiteY3" fmla="*/ 898538 h 898538"/>
              <a:gd name="connsiteX4" fmla="*/ 0 w 1676402"/>
              <a:gd name="connsiteY4" fmla="*/ 60337 h 898538"/>
              <a:gd name="connsiteX5" fmla="*/ 68269 w 1676402"/>
              <a:gd name="connsiteY5" fmla="*/ 0 h 89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2" h="898538">
                <a:moveTo>
                  <a:pt x="68269" y="0"/>
                </a:moveTo>
                <a:lnTo>
                  <a:pt x="1618049" y="7932"/>
                </a:lnTo>
                <a:lnTo>
                  <a:pt x="1676402" y="60337"/>
                </a:lnTo>
                <a:lnTo>
                  <a:pt x="838201" y="898538"/>
                </a:lnTo>
                <a:lnTo>
                  <a:pt x="0" y="60337"/>
                </a:lnTo>
                <a:cubicBezTo>
                  <a:pt x="25400" y="34937"/>
                  <a:pt x="42869" y="25400"/>
                  <a:pt x="682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420DFCEC-C31F-4B19-8188-4A0B6DAC7476}"/>
              </a:ext>
            </a:extLst>
          </p:cNvPr>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5DDEFA6-3FC5-43C1-9B84-FAEA11BACE99}"/>
              </a:ext>
            </a:extLst>
          </p:cNvPr>
          <p:cNvSpPr/>
          <p:nvPr userDrawn="1"/>
        </p:nvSpPr>
        <p:spPr>
          <a:xfrm>
            <a:off x="1" y="6778877"/>
            <a:ext cx="12192000" cy="79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883618" y="168239"/>
            <a:ext cx="630345" cy="621545"/>
          </a:xfrm>
          <a:prstGeom prst="rect">
            <a:avLst/>
          </a:prstGeom>
        </p:spPr>
      </p:pic>
      <p:sp>
        <p:nvSpPr>
          <p:cNvPr id="5" name="灯片编号占位符 4"/>
          <p:cNvSpPr>
            <a:spLocks noGrp="1"/>
          </p:cNvSpPr>
          <p:nvPr>
            <p:ph type="sldNum" sz="quarter" idx="4"/>
          </p:nvPr>
        </p:nvSpPr>
        <p:spPr>
          <a:xfrm>
            <a:off x="8851900" y="61785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44974457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66" r:id="rId4"/>
    <p:sldLayoutId id="2147483665" r:id="rId5"/>
    <p:sldLayoutId id="2147483664" r:id="rId6"/>
    <p:sldLayoutId id="2147483663" r:id="rId7"/>
    <p:sldLayoutId id="2147483662" r:id="rId8"/>
    <p:sldLayoutId id="2147483661" r:id="rId9"/>
    <p:sldLayoutId id="2147483660" r:id="rId10"/>
    <p:sldLayoutId id="2147483659" r:id="rId11"/>
    <p:sldLayoutId id="214748365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37"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8" name="组合 37">
            <a:extLst>
              <a:ext uri="{FF2B5EF4-FFF2-40B4-BE49-F238E27FC236}">
                <a16:creationId xmlns:a16="http://schemas.microsoft.com/office/drawing/2014/main" id="{E00902C1-BAD7-423C-AC43-315C806E8DB0}"/>
              </a:ext>
            </a:extLst>
          </p:cNvPr>
          <p:cNvGrpSpPr/>
          <p:nvPr/>
        </p:nvGrpSpPr>
        <p:grpSpPr>
          <a:xfrm>
            <a:off x="1622753" y="-126703"/>
            <a:ext cx="11423851" cy="6861255"/>
            <a:chOff x="781505" y="-7831"/>
            <a:chExt cx="11423851" cy="6861255"/>
          </a:xfrm>
        </p:grpSpPr>
        <p:pic>
          <p:nvPicPr>
            <p:cNvPr id="39" name="图片 38">
              <a:extLst>
                <a:ext uri="{FF2B5EF4-FFF2-40B4-BE49-F238E27FC236}">
                  <a16:creationId xmlns:a16="http://schemas.microsoft.com/office/drawing/2014/main" id="{D7DA2D33-EAEF-4CCF-A051-9903E13AA0E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0" name="图片 39">
              <a:extLst>
                <a:ext uri="{FF2B5EF4-FFF2-40B4-BE49-F238E27FC236}">
                  <a16:creationId xmlns:a16="http://schemas.microsoft.com/office/drawing/2014/main" id="{461738C6-0E73-413D-ACCA-64FF0EF06360}"/>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grpSp>
      <p:sp>
        <p:nvSpPr>
          <p:cNvPr id="41" name="菱形 40">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12">
            <a:extLst>
              <a:ext uri="{FF2B5EF4-FFF2-40B4-BE49-F238E27FC236}">
                <a16:creationId xmlns:a16="http://schemas.microsoft.com/office/drawing/2014/main" id="{4A60D0BA-13E0-43FA-81C0-8A06E8BFC034}"/>
              </a:ext>
            </a:extLst>
          </p:cNvPr>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a:extLst>
              <a:ext uri="{FF2B5EF4-FFF2-40B4-BE49-F238E27FC236}">
                <a16:creationId xmlns:a16="http://schemas.microsoft.com/office/drawing/2014/main" id="{C53D5117-FCEA-4B51-BE3F-302F6F06D6F9}"/>
              </a:ext>
            </a:extLst>
          </p:cNvPr>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a:extLst>
              <a:ext uri="{FF2B5EF4-FFF2-40B4-BE49-F238E27FC236}">
                <a16:creationId xmlns:a16="http://schemas.microsoft.com/office/drawing/2014/main" id="{C9F3FC43-BEAA-49A7-8F66-484CFC4E8B7C}"/>
              </a:ext>
            </a:extLst>
          </p:cNvPr>
          <p:cNvCxnSpPr>
            <a:cxnSpLocks/>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5" name="文本框 444">
            <a:extLst>
              <a:ext uri="{FF2B5EF4-FFF2-40B4-BE49-F238E27FC236}">
                <a16:creationId xmlns:a16="http://schemas.microsoft.com/office/drawing/2014/main" id="{93B3425C-96F4-4410-B9AC-2690BF966487}"/>
              </a:ext>
            </a:extLst>
          </p:cNvPr>
          <p:cNvSpPr txBox="1"/>
          <p:nvPr/>
        </p:nvSpPr>
        <p:spPr>
          <a:xfrm>
            <a:off x="3627240" y="4463477"/>
            <a:ext cx="5974467" cy="1144929"/>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000" dirty="0" smtClean="0">
                <a:solidFill>
                  <a:schemeClr val="bg1">
                    <a:lumMod val="50000"/>
                  </a:schemeClr>
                </a:solidFill>
                <a:latin typeface="+mj-ea"/>
                <a:ea typeface="+mj-ea"/>
              </a:rPr>
              <a:t>北京大学 软件与微电子学院   黄蓉</a:t>
            </a:r>
            <a:endParaRPr lang="en-US" altLang="zh-CN" sz="2000" dirty="0" smtClean="0">
              <a:solidFill>
                <a:schemeClr val="bg1">
                  <a:lumMod val="50000"/>
                </a:schemeClr>
              </a:solidFill>
              <a:latin typeface="+mj-ea"/>
              <a:ea typeface="+mj-ea"/>
            </a:endParaRPr>
          </a:p>
          <a:p>
            <a:pPr>
              <a:lnSpc>
                <a:spcPct val="114000"/>
              </a:lnSpc>
            </a:pPr>
            <a:r>
              <a:rPr lang="en-US" altLang="zh-CN" sz="2000" dirty="0" smtClean="0">
                <a:solidFill>
                  <a:schemeClr val="bg1">
                    <a:lumMod val="50000"/>
                  </a:schemeClr>
                </a:solidFill>
                <a:latin typeface="+mj-ea"/>
                <a:ea typeface="+mj-ea"/>
              </a:rPr>
              <a:t>aroon@stu.pku.edu.cn</a:t>
            </a:r>
            <a:r>
              <a:rPr lang="zh-CN" altLang="en-US" sz="2000" dirty="0" smtClean="0">
                <a:solidFill>
                  <a:schemeClr val="bg1">
                    <a:lumMod val="50000"/>
                  </a:schemeClr>
                </a:solidFill>
                <a:latin typeface="+mj-ea"/>
                <a:ea typeface="+mj-ea"/>
              </a:rPr>
              <a:t>   </a:t>
            </a:r>
            <a:endParaRPr lang="en-US" altLang="zh-CN" sz="2000" dirty="0" smtClean="0">
              <a:solidFill>
                <a:schemeClr val="bg1">
                  <a:lumMod val="50000"/>
                </a:schemeClr>
              </a:solidFill>
              <a:latin typeface="+mj-ea"/>
              <a:ea typeface="+mj-ea"/>
            </a:endParaRPr>
          </a:p>
          <a:p>
            <a:pPr>
              <a:lnSpc>
                <a:spcPct val="114000"/>
              </a:lnSpc>
            </a:pPr>
            <a:r>
              <a:rPr lang="en-US" altLang="zh-CN" sz="2000" dirty="0" smtClean="0">
                <a:solidFill>
                  <a:schemeClr val="bg1">
                    <a:lumMod val="50000"/>
                  </a:schemeClr>
                </a:solidFill>
                <a:latin typeface="+mj-ea"/>
                <a:ea typeface="+mj-ea"/>
              </a:rPr>
              <a:t>2022</a:t>
            </a:r>
            <a:r>
              <a:rPr lang="zh-CN" altLang="en-US" sz="2000" dirty="0" smtClean="0">
                <a:solidFill>
                  <a:schemeClr val="bg1">
                    <a:lumMod val="50000"/>
                  </a:schemeClr>
                </a:solidFill>
                <a:latin typeface="+mj-ea"/>
                <a:ea typeface="+mj-ea"/>
              </a:rPr>
              <a:t>年</a:t>
            </a:r>
            <a:r>
              <a:rPr lang="en-US" altLang="zh-CN" sz="2000" dirty="0" smtClean="0">
                <a:solidFill>
                  <a:schemeClr val="bg1">
                    <a:lumMod val="50000"/>
                  </a:schemeClr>
                </a:solidFill>
                <a:latin typeface="+mj-ea"/>
                <a:ea typeface="+mj-ea"/>
              </a:rPr>
              <a:t>10</a:t>
            </a:r>
            <a:r>
              <a:rPr lang="zh-CN" altLang="en-US" sz="2000" dirty="0" smtClean="0">
                <a:solidFill>
                  <a:schemeClr val="bg1">
                    <a:lumMod val="50000"/>
                  </a:schemeClr>
                </a:solidFill>
                <a:latin typeface="+mj-ea"/>
                <a:ea typeface="+mj-ea"/>
              </a:rPr>
              <a:t>月</a:t>
            </a:r>
            <a:r>
              <a:rPr lang="en-US" altLang="zh-CN" sz="2000" dirty="0" smtClean="0">
                <a:solidFill>
                  <a:schemeClr val="bg1">
                    <a:lumMod val="50000"/>
                  </a:schemeClr>
                </a:solidFill>
                <a:latin typeface="+mj-ea"/>
                <a:ea typeface="+mj-ea"/>
              </a:rPr>
              <a:t>30</a:t>
            </a:r>
            <a:r>
              <a:rPr lang="zh-CN" altLang="en-US" sz="2000" dirty="0" smtClean="0">
                <a:solidFill>
                  <a:schemeClr val="bg1">
                    <a:lumMod val="50000"/>
                  </a:schemeClr>
                </a:solidFill>
                <a:latin typeface="+mj-ea"/>
                <a:ea typeface="+mj-ea"/>
              </a:rPr>
              <a:t>日</a:t>
            </a:r>
            <a:endParaRPr lang="en-US" altLang="zh-CN" sz="2000" dirty="0">
              <a:solidFill>
                <a:schemeClr val="bg1">
                  <a:lumMod val="50000"/>
                </a:schemeClr>
              </a:solidFill>
              <a:latin typeface="+mj-ea"/>
              <a:ea typeface="+mj-ea"/>
            </a:endParaRPr>
          </a:p>
        </p:txBody>
      </p:sp>
      <p:sp>
        <p:nvSpPr>
          <p:cNvPr id="459" name="文本框 458">
            <a:extLst>
              <a:ext uri="{FF2B5EF4-FFF2-40B4-BE49-F238E27FC236}">
                <a16:creationId xmlns:a16="http://schemas.microsoft.com/office/drawing/2014/main" id="{1A2AB276-7C49-4E7E-B7E3-0E8E4ABBE6E3}"/>
              </a:ext>
            </a:extLst>
          </p:cNvPr>
          <p:cNvSpPr txBox="1"/>
          <p:nvPr/>
        </p:nvSpPr>
        <p:spPr>
          <a:xfrm>
            <a:off x="591432" y="2109708"/>
            <a:ext cx="7180967" cy="1816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5400" b="1" dirty="0" smtClean="0">
                <a:solidFill>
                  <a:srgbClr val="C00000"/>
                </a:solidFill>
                <a:ea typeface="+mj-ea"/>
              </a:rPr>
              <a:t>CCL2022-CLTC </a:t>
            </a:r>
          </a:p>
          <a:p>
            <a:pPr>
              <a:lnSpc>
                <a:spcPct val="114000"/>
              </a:lnSpc>
            </a:pPr>
            <a:r>
              <a:rPr lang="zh-CN" altLang="en-US" sz="4400" b="1" dirty="0" smtClean="0">
                <a:solidFill>
                  <a:srgbClr val="C00000"/>
                </a:solidFill>
                <a:ea typeface="+mj-ea"/>
              </a:rPr>
              <a:t>赛道</a:t>
            </a:r>
            <a:r>
              <a:rPr lang="en-US" altLang="zh-CN" sz="4400" b="1" dirty="0">
                <a:solidFill>
                  <a:srgbClr val="C00000"/>
                </a:solidFill>
                <a:ea typeface="+mj-ea"/>
              </a:rPr>
              <a:t>3</a:t>
            </a:r>
            <a:r>
              <a:rPr lang="zh-CN" altLang="en-US" sz="4400" b="1" dirty="0">
                <a:solidFill>
                  <a:srgbClr val="C00000"/>
                </a:solidFill>
                <a:ea typeface="+mj-ea"/>
              </a:rPr>
              <a:t>：</a:t>
            </a:r>
            <a:r>
              <a:rPr lang="en-US" altLang="zh-CN" sz="4400" b="1" dirty="0" err="1">
                <a:solidFill>
                  <a:srgbClr val="C00000"/>
                </a:solidFill>
                <a:ea typeface="+mj-ea"/>
              </a:rPr>
              <a:t>kk</a:t>
            </a:r>
            <a:r>
              <a:rPr lang="zh-CN" altLang="en-US" sz="4400" b="1" dirty="0">
                <a:solidFill>
                  <a:srgbClr val="C00000"/>
                </a:solidFill>
                <a:ea typeface="+mj-ea"/>
              </a:rPr>
              <a:t>队评测报告</a:t>
            </a:r>
            <a:endParaRPr lang="en-US" altLang="zh-CN" sz="4400" b="1" dirty="0">
              <a:solidFill>
                <a:srgbClr val="C00000"/>
              </a:solidFill>
              <a:ea typeface="+mj-ea"/>
            </a:endParaRPr>
          </a:p>
        </p:txBody>
      </p:sp>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7816" y="501989"/>
            <a:ext cx="2195085" cy="616555"/>
          </a:xfrm>
          <a:prstGeom prst="rect">
            <a:avLst/>
          </a:prstGeom>
        </p:spPr>
      </p:pic>
    </p:spTree>
    <p:extLst>
      <p:ext uri="{BB962C8B-B14F-4D97-AF65-F5344CB8AC3E}">
        <p14:creationId xmlns:p14="http://schemas.microsoft.com/office/powerpoint/2010/main" val="9920155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up)">
                                      <p:cBhvr>
                                        <p:cTn id="7" dur="500"/>
                                        <p:tgtEl>
                                          <p:spTgt spid="421"/>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459"/>
                                        </p:tgtEl>
                                        <p:attrNameLst>
                                          <p:attrName>style.visibility</p:attrName>
                                        </p:attrNameLst>
                                      </p:cBhvr>
                                      <p:to>
                                        <p:strVal val="visible"/>
                                      </p:to>
                                    </p:set>
                                    <p:anim calcmode="lin" valueType="num">
                                      <p:cBhvr additive="base">
                                        <p:cTn id="11" dur="500"/>
                                        <p:tgtEl>
                                          <p:spTgt spid="459"/>
                                        </p:tgtEl>
                                        <p:attrNameLst>
                                          <p:attrName>ppt_y</p:attrName>
                                        </p:attrNameLst>
                                      </p:cBhvr>
                                      <p:tavLst>
                                        <p:tav tm="0">
                                          <p:val>
                                            <p:strVal val="#ppt_y-#ppt_h*1.125000"/>
                                          </p:val>
                                        </p:tav>
                                        <p:tav tm="100000">
                                          <p:val>
                                            <p:strVal val="#ppt_y"/>
                                          </p:val>
                                        </p:tav>
                                      </p:tavLst>
                                    </p:anim>
                                    <p:animEffect transition="in" filter="wipe(down)">
                                      <p:cBhvr>
                                        <p:cTn id="12" dur="500"/>
                                        <p:tgtEl>
                                          <p:spTgt spid="45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wipe(left)">
                                      <p:cBhvr>
                                        <p:cTn id="16" dur="500"/>
                                        <p:tgtEl>
                                          <p:spTgt spid="445"/>
                                        </p:tgtEl>
                                      </p:cBhvr>
                                    </p:animEffect>
                                  </p:childTnLst>
                                </p:cTn>
                              </p:par>
                            </p:childTnLst>
                          </p:cTn>
                        </p:par>
                        <p:par>
                          <p:cTn id="17" fill="hold">
                            <p:stCondLst>
                              <p:cond delay="1500"/>
                            </p:stCondLst>
                            <p:childTnLst>
                              <p:par>
                                <p:cTn id="18" presetID="2" presetClass="entr" presetSubtype="12" fill="hold" grpId="0" nodeType="afterEffect">
                                  <p:stCondLst>
                                    <p:cond delay="0"/>
                                  </p:stCondLst>
                                  <p:childTnLst>
                                    <p:set>
                                      <p:cBhvr>
                                        <p:cTn id="19" dur="1" fill="hold">
                                          <p:stCondLst>
                                            <p:cond delay="0"/>
                                          </p:stCondLst>
                                        </p:cTn>
                                        <p:tgtEl>
                                          <p:spTgt spid="417"/>
                                        </p:tgtEl>
                                        <p:attrNameLst>
                                          <p:attrName>style.visibility</p:attrName>
                                        </p:attrNameLst>
                                      </p:cBhvr>
                                      <p:to>
                                        <p:strVal val="visible"/>
                                      </p:to>
                                    </p:set>
                                    <p:anim calcmode="lin" valueType="num">
                                      <p:cBhvr additive="base">
                                        <p:cTn id="20" dur="500" fill="hold"/>
                                        <p:tgtEl>
                                          <p:spTgt spid="417"/>
                                        </p:tgtEl>
                                        <p:attrNameLst>
                                          <p:attrName>ppt_x</p:attrName>
                                        </p:attrNameLst>
                                      </p:cBhvr>
                                      <p:tavLst>
                                        <p:tav tm="0">
                                          <p:val>
                                            <p:strVal val="0-#ppt_w/2"/>
                                          </p:val>
                                        </p:tav>
                                        <p:tav tm="100000">
                                          <p:val>
                                            <p:strVal val="#ppt_x"/>
                                          </p:val>
                                        </p:tav>
                                      </p:tavLst>
                                    </p:anim>
                                    <p:anim calcmode="lin" valueType="num">
                                      <p:cBhvr additive="base">
                                        <p:cTn id="21" dur="500" fill="hold"/>
                                        <p:tgtEl>
                                          <p:spTgt spid="41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2500"/>
                            </p:stCondLst>
                            <p:childTnLst>
                              <p:par>
                                <p:cTn id="39" presetID="22" presetClass="entr" presetSubtype="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2" grpId="0" animBg="1"/>
      <p:bldP spid="43" grpId="0" animBg="1"/>
      <p:bldP spid="44" grpId="0" animBg="1"/>
      <p:bldP spid="417" grpId="0" animBg="1"/>
      <p:bldP spid="445" grpId="0"/>
      <p:bldP spid="4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任务定义</a:t>
            </a:r>
            <a:endParaRPr lang="en-US" altLang="zh-CN" sz="2800" b="1" dirty="0">
              <a:solidFill>
                <a:srgbClr val="8B0012"/>
              </a:solidFill>
              <a:ea typeface="+mj-ea"/>
            </a:endParaRPr>
          </a:p>
        </p:txBody>
      </p:sp>
      <p:sp>
        <p:nvSpPr>
          <p:cNvPr id="108" name="矩形 107">
            <a:extLst>
              <a:ext uri="{FF2B5EF4-FFF2-40B4-BE49-F238E27FC236}">
                <a16:creationId xmlns:a16="http://schemas.microsoft.com/office/drawing/2014/main" id="{2EBCBB7F-788A-4237-AFD4-BC2503291A6E}"/>
              </a:ext>
            </a:extLst>
          </p:cNvPr>
          <p:cNvSpPr/>
          <p:nvPr/>
        </p:nvSpPr>
        <p:spPr>
          <a:xfrm>
            <a:off x="1216152" y="1654751"/>
            <a:ext cx="9985248" cy="10895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smtClean="0">
                <a:solidFill>
                  <a:schemeClr val="tx1">
                    <a:lumMod val="65000"/>
                    <a:lumOff val="35000"/>
                  </a:schemeClr>
                </a:solidFill>
              </a:rPr>
              <a:t>数据</a:t>
            </a:r>
            <a:r>
              <a:rPr lang="zh-CN" altLang="en-US" dirty="0">
                <a:solidFill>
                  <a:schemeClr val="tx1">
                    <a:lumMod val="65000"/>
                    <a:lumOff val="35000"/>
                  </a:schemeClr>
                </a:solidFill>
              </a:rPr>
              <a:t>集方面，官方对</a:t>
            </a:r>
            <a:r>
              <a:rPr lang="en-US" altLang="zh-CN" dirty="0">
                <a:solidFill>
                  <a:schemeClr val="tx1">
                    <a:lumMod val="65000"/>
                    <a:lumOff val="35000"/>
                  </a:schemeClr>
                </a:solidFill>
              </a:rPr>
              <a:t>NLPCC2018-GEC</a:t>
            </a:r>
            <a:r>
              <a:rPr lang="zh-CN" altLang="en-US" dirty="0">
                <a:solidFill>
                  <a:schemeClr val="tx1">
                    <a:lumMod val="65000"/>
                    <a:lumOff val="35000"/>
                  </a:schemeClr>
                </a:solidFill>
              </a:rPr>
              <a:t>发布的采集自 </a:t>
            </a:r>
            <a:r>
              <a:rPr lang="en-US" altLang="zh-CN" dirty="0">
                <a:solidFill>
                  <a:schemeClr val="tx1">
                    <a:lumMod val="65000"/>
                    <a:lumOff val="35000"/>
                  </a:schemeClr>
                </a:solidFill>
              </a:rPr>
              <a:t>Lang8 </a:t>
            </a:r>
            <a:r>
              <a:rPr lang="zh-CN" altLang="en-US" dirty="0">
                <a:solidFill>
                  <a:schemeClr val="tx1">
                    <a:lumMod val="65000"/>
                    <a:lumOff val="35000"/>
                  </a:schemeClr>
                </a:solidFill>
              </a:rPr>
              <a:t>平台的中介语数据进行了处理，提供约</a:t>
            </a:r>
            <a:r>
              <a:rPr lang="en-US" altLang="zh-CN" dirty="0">
                <a:solidFill>
                  <a:schemeClr val="tx1">
                    <a:lumMod val="65000"/>
                    <a:lumOff val="35000"/>
                  </a:schemeClr>
                </a:solidFill>
              </a:rPr>
              <a:t>121</a:t>
            </a:r>
            <a:r>
              <a:rPr lang="zh-CN" altLang="en-US" dirty="0">
                <a:solidFill>
                  <a:schemeClr val="tx1">
                    <a:lumMod val="65000"/>
                    <a:lumOff val="35000"/>
                  </a:schemeClr>
                </a:solidFill>
              </a:rPr>
              <a:t>万个错误</a:t>
            </a:r>
            <a:r>
              <a:rPr lang="en-US" altLang="zh-CN" dirty="0">
                <a:solidFill>
                  <a:schemeClr val="tx1">
                    <a:lumMod val="65000"/>
                    <a:lumOff val="35000"/>
                  </a:schemeClr>
                </a:solidFill>
              </a:rPr>
              <a:t>-</a:t>
            </a:r>
            <a:r>
              <a:rPr lang="zh-CN" altLang="en-US" dirty="0">
                <a:solidFill>
                  <a:schemeClr val="tx1">
                    <a:lumMod val="65000"/>
                    <a:lumOff val="35000"/>
                  </a:schemeClr>
                </a:solidFill>
              </a:rPr>
              <a:t>正确句对作为训练集。如表</a:t>
            </a:r>
            <a:r>
              <a:rPr lang="en-US" altLang="zh-CN" dirty="0">
                <a:solidFill>
                  <a:schemeClr val="tx1">
                    <a:lumMod val="65000"/>
                    <a:lumOff val="35000"/>
                  </a:schemeClr>
                </a:solidFill>
              </a:rPr>
              <a:t>2</a:t>
            </a:r>
            <a:r>
              <a:rPr lang="zh-CN" altLang="en-US" dirty="0">
                <a:solidFill>
                  <a:schemeClr val="tx1">
                    <a:lumMod val="65000"/>
                    <a:lumOff val="35000"/>
                  </a:schemeClr>
                </a:solidFill>
              </a:rPr>
              <a:t>所示，一个包含语法错误的单句可能对应多个参考答案，训练集中实际包含约</a:t>
            </a:r>
            <a:r>
              <a:rPr lang="en-US" altLang="zh-CN" dirty="0">
                <a:solidFill>
                  <a:schemeClr val="tx1">
                    <a:lumMod val="65000"/>
                    <a:lumOff val="35000"/>
                  </a:schemeClr>
                </a:solidFill>
              </a:rPr>
              <a:t>71</a:t>
            </a:r>
            <a:r>
              <a:rPr lang="zh-CN" altLang="en-US" dirty="0">
                <a:solidFill>
                  <a:schemeClr val="tx1">
                    <a:lumMod val="65000"/>
                    <a:lumOff val="35000"/>
                  </a:schemeClr>
                </a:solidFill>
              </a:rPr>
              <a:t>万句不重复的错误句，平均每句话存在</a:t>
            </a:r>
            <a:r>
              <a:rPr lang="en-US" altLang="zh-CN" dirty="0">
                <a:solidFill>
                  <a:schemeClr val="tx1">
                    <a:lumMod val="65000"/>
                    <a:lumOff val="35000"/>
                  </a:schemeClr>
                </a:solidFill>
              </a:rPr>
              <a:t>1.7</a:t>
            </a:r>
            <a:r>
              <a:rPr lang="zh-CN" altLang="en-US" dirty="0">
                <a:solidFill>
                  <a:schemeClr val="tx1">
                    <a:lumMod val="65000"/>
                    <a:lumOff val="35000"/>
                  </a:schemeClr>
                </a:solidFill>
              </a:rPr>
              <a:t>个参考答案。</a:t>
            </a:r>
            <a:endParaRPr lang="zh-CN" altLang="en-US" dirty="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1627441" y="3221355"/>
            <a:ext cx="9272207" cy="1967623"/>
          </a:xfrm>
          <a:prstGeom prst="rect">
            <a:avLst/>
          </a:prstGeom>
        </p:spPr>
      </p:pic>
    </p:spTree>
    <p:extLst>
      <p:ext uri="{BB962C8B-B14F-4D97-AF65-F5344CB8AC3E}">
        <p14:creationId xmlns:p14="http://schemas.microsoft.com/office/powerpoint/2010/main" val="2159783076"/>
      </p:ext>
    </p:extLst>
  </p:cSld>
  <p:clrMapOvr>
    <a:masterClrMapping/>
  </p:clrMapOvr>
  <p:transition spd="slow" advTm="0">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任务定义</a:t>
            </a:r>
            <a:endParaRPr lang="en-US" altLang="zh-CN" sz="2800" b="1" dirty="0">
              <a:solidFill>
                <a:srgbClr val="8B0012"/>
              </a:solidFill>
              <a:ea typeface="+mj-ea"/>
            </a:endParaRPr>
          </a:p>
        </p:txBody>
      </p:sp>
      <p:sp>
        <p:nvSpPr>
          <p:cNvPr id="108" name="矩形 107">
            <a:extLst>
              <a:ext uri="{FF2B5EF4-FFF2-40B4-BE49-F238E27FC236}">
                <a16:creationId xmlns:a16="http://schemas.microsoft.com/office/drawing/2014/main" id="{2EBCBB7F-788A-4237-AFD4-BC2503291A6E}"/>
              </a:ext>
            </a:extLst>
          </p:cNvPr>
          <p:cNvSpPr/>
          <p:nvPr/>
        </p:nvSpPr>
        <p:spPr>
          <a:xfrm>
            <a:off x="758952" y="1115254"/>
            <a:ext cx="10799064" cy="208672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chemeClr val="tx1">
                    <a:lumMod val="65000"/>
                    <a:lumOff val="35000"/>
                  </a:schemeClr>
                </a:solidFill>
              </a:rPr>
              <a:t>官方基于</a:t>
            </a:r>
            <a:r>
              <a:rPr lang="en-US" altLang="zh-CN" dirty="0">
                <a:solidFill>
                  <a:schemeClr val="tx1">
                    <a:lumMod val="65000"/>
                    <a:lumOff val="35000"/>
                  </a:schemeClr>
                </a:solidFill>
              </a:rPr>
              <a:t>YACLC</a:t>
            </a:r>
            <a:r>
              <a:rPr lang="zh-CN" altLang="en-US" dirty="0">
                <a:solidFill>
                  <a:schemeClr val="tx1">
                    <a:lumMod val="65000"/>
                    <a:lumOff val="35000"/>
                  </a:schemeClr>
                </a:solidFill>
              </a:rPr>
              <a:t>数据集提供最小改动和流利提升两个维度上的验证集。最小改动维度的验证集包含</a:t>
            </a:r>
            <a:r>
              <a:rPr lang="en-US" altLang="zh-CN" dirty="0">
                <a:solidFill>
                  <a:schemeClr val="tx1">
                    <a:lumMod val="65000"/>
                    <a:lumOff val="35000"/>
                  </a:schemeClr>
                </a:solidFill>
              </a:rPr>
              <a:t>1.5</a:t>
            </a:r>
            <a:r>
              <a:rPr lang="zh-CN" altLang="en-US" dirty="0">
                <a:solidFill>
                  <a:schemeClr val="tx1">
                    <a:lumMod val="65000"/>
                    <a:lumOff val="35000"/>
                  </a:schemeClr>
                </a:solidFill>
              </a:rPr>
              <a:t>万个错误</a:t>
            </a:r>
            <a:r>
              <a:rPr lang="en-US" altLang="zh-CN" dirty="0">
                <a:solidFill>
                  <a:schemeClr val="tx1">
                    <a:lumMod val="65000"/>
                    <a:lumOff val="35000"/>
                  </a:schemeClr>
                </a:solidFill>
              </a:rPr>
              <a:t>-</a:t>
            </a:r>
            <a:r>
              <a:rPr lang="zh-CN" altLang="en-US" dirty="0">
                <a:solidFill>
                  <a:schemeClr val="tx1">
                    <a:lumMod val="65000"/>
                    <a:lumOff val="35000"/>
                  </a:schemeClr>
                </a:solidFill>
              </a:rPr>
              <a:t>正确句对，其中共有</a:t>
            </a:r>
            <a:r>
              <a:rPr lang="en-US" altLang="zh-CN" dirty="0">
                <a:solidFill>
                  <a:schemeClr val="tx1">
                    <a:lumMod val="65000"/>
                    <a:lumOff val="35000"/>
                  </a:schemeClr>
                </a:solidFill>
              </a:rPr>
              <a:t>1839</a:t>
            </a:r>
            <a:r>
              <a:rPr lang="zh-CN" altLang="en-US" dirty="0">
                <a:solidFill>
                  <a:schemeClr val="tx1">
                    <a:lumMod val="65000"/>
                    <a:lumOff val="35000"/>
                  </a:schemeClr>
                </a:solidFill>
              </a:rPr>
              <a:t>句不重复的错误句，平均每句话对应</a:t>
            </a:r>
            <a:r>
              <a:rPr lang="en-US" altLang="zh-CN" dirty="0">
                <a:solidFill>
                  <a:schemeClr val="tx1">
                    <a:lumMod val="65000"/>
                    <a:lumOff val="35000"/>
                  </a:schemeClr>
                </a:solidFill>
              </a:rPr>
              <a:t>8.6</a:t>
            </a:r>
            <a:r>
              <a:rPr lang="zh-CN" altLang="en-US" dirty="0">
                <a:solidFill>
                  <a:schemeClr val="tx1">
                    <a:lumMod val="65000"/>
                    <a:lumOff val="35000"/>
                  </a:schemeClr>
                </a:solidFill>
              </a:rPr>
              <a:t>个符合最小改动规则的参考答案。流利提升维度的验证集包含</a:t>
            </a:r>
            <a:r>
              <a:rPr lang="en-US" altLang="zh-CN" dirty="0">
                <a:solidFill>
                  <a:schemeClr val="tx1">
                    <a:lumMod val="65000"/>
                    <a:lumOff val="35000"/>
                  </a:schemeClr>
                </a:solidFill>
              </a:rPr>
              <a:t>3322</a:t>
            </a:r>
            <a:r>
              <a:rPr lang="zh-CN" altLang="en-US" dirty="0">
                <a:solidFill>
                  <a:schemeClr val="tx1">
                    <a:lumMod val="65000"/>
                    <a:lumOff val="35000"/>
                  </a:schemeClr>
                </a:solidFill>
              </a:rPr>
              <a:t>个错误</a:t>
            </a:r>
            <a:r>
              <a:rPr lang="en-US" altLang="zh-CN" dirty="0">
                <a:solidFill>
                  <a:schemeClr val="tx1">
                    <a:lumMod val="65000"/>
                    <a:lumOff val="35000"/>
                  </a:schemeClr>
                </a:solidFill>
              </a:rPr>
              <a:t>-</a:t>
            </a:r>
            <a:r>
              <a:rPr lang="zh-CN" altLang="en-US" dirty="0">
                <a:solidFill>
                  <a:schemeClr val="tx1">
                    <a:lumMod val="65000"/>
                    <a:lumOff val="35000"/>
                  </a:schemeClr>
                </a:solidFill>
              </a:rPr>
              <a:t>正确句对，其中包含与最小改动维度完全相同的</a:t>
            </a:r>
            <a:r>
              <a:rPr lang="en-US" altLang="zh-CN" dirty="0">
                <a:solidFill>
                  <a:schemeClr val="tx1">
                    <a:lumMod val="65000"/>
                    <a:lumOff val="35000"/>
                  </a:schemeClr>
                </a:solidFill>
              </a:rPr>
              <a:t>1839</a:t>
            </a:r>
            <a:r>
              <a:rPr lang="zh-CN" altLang="en-US" dirty="0">
                <a:solidFill>
                  <a:schemeClr val="tx1">
                    <a:lumMod val="65000"/>
                    <a:lumOff val="35000"/>
                  </a:schemeClr>
                </a:solidFill>
              </a:rPr>
              <a:t>条不重复错误句，平均每句话对应</a:t>
            </a:r>
            <a:r>
              <a:rPr lang="en-US" altLang="zh-CN" dirty="0">
                <a:solidFill>
                  <a:schemeClr val="tx1">
                    <a:lumMod val="65000"/>
                    <a:lumOff val="35000"/>
                  </a:schemeClr>
                </a:solidFill>
              </a:rPr>
              <a:t>1.8</a:t>
            </a:r>
            <a:r>
              <a:rPr lang="zh-CN" altLang="en-US" dirty="0">
                <a:solidFill>
                  <a:schemeClr val="tx1">
                    <a:lumMod val="65000"/>
                    <a:lumOff val="35000"/>
                  </a:schemeClr>
                </a:solidFill>
              </a:rPr>
              <a:t>个符合流利提升规则的参考答案。第一阶段测评包括两个维度的测试数据各</a:t>
            </a:r>
            <a:r>
              <a:rPr lang="en-US" altLang="zh-CN" dirty="0">
                <a:solidFill>
                  <a:schemeClr val="tx1">
                    <a:lumMod val="65000"/>
                    <a:lumOff val="35000"/>
                  </a:schemeClr>
                </a:solidFill>
              </a:rPr>
              <a:t>900</a:t>
            </a:r>
            <a:r>
              <a:rPr lang="zh-CN" altLang="en-US" dirty="0">
                <a:solidFill>
                  <a:schemeClr val="tx1">
                    <a:lumMod val="65000"/>
                    <a:lumOff val="35000"/>
                  </a:schemeClr>
                </a:solidFill>
              </a:rPr>
              <a:t>条，第二阶段包括最小改动维度的测试数据</a:t>
            </a:r>
            <a:r>
              <a:rPr lang="en-US" altLang="zh-CN" dirty="0">
                <a:solidFill>
                  <a:schemeClr val="tx1">
                    <a:lumMod val="65000"/>
                    <a:lumOff val="35000"/>
                  </a:schemeClr>
                </a:solidFill>
              </a:rPr>
              <a:t>6396</a:t>
            </a:r>
            <a:r>
              <a:rPr lang="zh-CN" altLang="en-US" dirty="0">
                <a:solidFill>
                  <a:schemeClr val="tx1">
                    <a:lumMod val="65000"/>
                    <a:lumOff val="35000"/>
                  </a:schemeClr>
                </a:solidFill>
              </a:rPr>
              <a:t>条和流利提升维度的测试数据</a:t>
            </a:r>
            <a:r>
              <a:rPr lang="en-US" altLang="zh-CN" dirty="0">
                <a:solidFill>
                  <a:schemeClr val="tx1">
                    <a:lumMod val="65000"/>
                    <a:lumOff val="35000"/>
                  </a:schemeClr>
                </a:solidFill>
              </a:rPr>
              <a:t>4615</a:t>
            </a:r>
            <a:r>
              <a:rPr lang="zh-CN" altLang="en-US" dirty="0">
                <a:solidFill>
                  <a:schemeClr val="tx1">
                    <a:lumMod val="65000"/>
                    <a:lumOff val="35000"/>
                  </a:schemeClr>
                </a:solidFill>
              </a:rPr>
              <a:t>条，每个阶段中两维度的测试数据内容不同。数据集整体构成</a:t>
            </a:r>
            <a:r>
              <a:rPr lang="zh-CN" altLang="en-US" dirty="0" smtClean="0">
                <a:solidFill>
                  <a:schemeClr val="tx1">
                    <a:lumMod val="65000"/>
                    <a:lumOff val="35000"/>
                  </a:schemeClr>
                </a:solidFill>
              </a:rPr>
              <a:t>如下表所示。</a:t>
            </a:r>
            <a:endParaRPr lang="zh-CN" altLang="en-US"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872109" y="3380422"/>
            <a:ext cx="10567035" cy="1592889"/>
          </a:xfrm>
          <a:prstGeom prst="rect">
            <a:avLst/>
          </a:prstGeom>
        </p:spPr>
      </p:pic>
      <p:sp>
        <p:nvSpPr>
          <p:cNvPr id="7" name="矩形 6">
            <a:extLst>
              <a:ext uri="{FF2B5EF4-FFF2-40B4-BE49-F238E27FC236}">
                <a16:creationId xmlns:a16="http://schemas.microsoft.com/office/drawing/2014/main" id="{2EBCBB7F-788A-4237-AFD4-BC2503291A6E}"/>
              </a:ext>
            </a:extLst>
          </p:cNvPr>
          <p:cNvSpPr/>
          <p:nvPr/>
        </p:nvSpPr>
        <p:spPr>
          <a:xfrm>
            <a:off x="774192" y="5318446"/>
            <a:ext cx="10799064"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smtClean="0">
                <a:solidFill>
                  <a:schemeClr val="tx1">
                    <a:lumMod val="65000"/>
                    <a:lumOff val="35000"/>
                  </a:schemeClr>
                </a:solidFill>
              </a:rPr>
              <a:t>评价</a:t>
            </a:r>
            <a:r>
              <a:rPr lang="zh-CN" altLang="en-US" dirty="0">
                <a:solidFill>
                  <a:schemeClr val="tx1">
                    <a:lumMod val="65000"/>
                    <a:lumOff val="35000"/>
                  </a:schemeClr>
                </a:solidFill>
              </a:rPr>
              <a:t>时</a:t>
            </a:r>
            <a:r>
              <a:rPr lang="zh-CN" altLang="en-US" dirty="0" smtClean="0">
                <a:solidFill>
                  <a:schemeClr val="tx1">
                    <a:lumMod val="65000"/>
                    <a:lumOff val="35000"/>
                  </a:schemeClr>
                </a:solidFill>
              </a:rPr>
              <a:t>计算</a:t>
            </a:r>
            <a:r>
              <a:rPr lang="zh-CN" altLang="en-US" dirty="0">
                <a:solidFill>
                  <a:schemeClr val="tx1">
                    <a:lumMod val="65000"/>
                    <a:lumOff val="35000"/>
                  </a:schemeClr>
                </a:solidFill>
              </a:rPr>
              <a:t>预测结果的精确度、召回度、</a:t>
            </a:r>
            <a:r>
              <a:rPr lang="en-US" altLang="zh-CN" dirty="0">
                <a:solidFill>
                  <a:schemeClr val="tx1">
                    <a:lumMod val="65000"/>
                    <a:lumOff val="35000"/>
                  </a:schemeClr>
                </a:solidFill>
              </a:rPr>
              <a:t>F0.5</a:t>
            </a:r>
            <a:r>
              <a:rPr lang="zh-CN" altLang="en-US" dirty="0">
                <a:solidFill>
                  <a:schemeClr val="tx1">
                    <a:lumMod val="65000"/>
                    <a:lumOff val="35000"/>
                  </a:schemeClr>
                </a:solidFill>
              </a:rPr>
              <a:t>值。</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362989560"/>
      </p:ext>
    </p:extLst>
  </p:cSld>
  <p:clrMapOvr>
    <a:masterClrMapping/>
  </p:clrMapOvr>
  <p:transition spd="slow"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03</a:t>
            </a:r>
          </a:p>
        </p:txBody>
      </p:sp>
      <p:sp>
        <p:nvSpPr>
          <p:cNvPr id="44" name="文本框 43">
            <a:extLst>
              <a:ext uri="{FF2B5EF4-FFF2-40B4-BE49-F238E27FC236}">
                <a16:creationId xmlns:a16="http://schemas.microsoft.com/office/drawing/2014/main" id="{91DD2887-A1AE-4E54-A475-4834B14E037C}"/>
              </a:ext>
            </a:extLst>
          </p:cNvPr>
          <p:cNvSpPr txBox="1"/>
          <p:nvPr/>
        </p:nvSpPr>
        <p:spPr>
          <a:xfrm>
            <a:off x="3169060" y="4402947"/>
            <a:ext cx="4506661" cy="5455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smtClean="0">
                <a:solidFill>
                  <a:schemeClr val="bg1"/>
                </a:solidFill>
                <a:ea typeface="+mj-ea"/>
              </a:rPr>
              <a:t>模型介绍</a:t>
            </a:r>
            <a:endParaRPr lang="en-US" altLang="zh-CN" sz="2800" b="1" dirty="0">
              <a:solidFill>
                <a:schemeClr val="bg1"/>
              </a:solidFill>
              <a:ea typeface="+mj-ea"/>
            </a:endParaRPr>
          </a:p>
        </p:txBody>
      </p:sp>
      <p:sp>
        <p:nvSpPr>
          <p:cNvPr id="3" name="灯片编号占位符 2"/>
          <p:cNvSpPr>
            <a:spLocks noGrp="1"/>
          </p:cNvSpPr>
          <p:nvPr>
            <p:ph type="sldNum" sz="quarter" idx="11"/>
          </p:nvPr>
        </p:nvSpPr>
        <p:spPr/>
        <p:txBody>
          <a:bodyPr/>
          <a:lstStyle/>
          <a:p>
            <a:fld id="{C5E5DF9E-B8B4-41B6-979F-54FEDD842CBF}" type="slidenum">
              <a:rPr lang="zh-CN" altLang="en-US" smtClean="0"/>
              <a:pPr/>
              <a:t>12</a:t>
            </a:fld>
            <a:endParaRPr lang="zh-CN" altLang="en-US" dirty="0"/>
          </a:p>
        </p:txBody>
      </p:sp>
    </p:spTree>
    <p:extLst>
      <p:ext uri="{BB962C8B-B14F-4D97-AF65-F5344CB8AC3E}">
        <p14:creationId xmlns:p14="http://schemas.microsoft.com/office/powerpoint/2010/main" val="335971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模型介绍</a:t>
            </a:r>
            <a:endParaRPr lang="en-US" altLang="zh-CN" sz="2800" b="1" dirty="0">
              <a:solidFill>
                <a:srgbClr val="8B0012"/>
              </a:solidFill>
              <a:ea typeface="+mj-ea"/>
            </a:endParaRPr>
          </a:p>
        </p:txBody>
      </p:sp>
      <p:pic>
        <p:nvPicPr>
          <p:cNvPr id="3" name="图片 2"/>
          <p:cNvPicPr>
            <a:picLocks noChangeAspect="1"/>
          </p:cNvPicPr>
          <p:nvPr/>
        </p:nvPicPr>
        <p:blipFill>
          <a:blip r:embed="rId3"/>
          <a:stretch>
            <a:fillRect/>
          </a:stretch>
        </p:blipFill>
        <p:spPr>
          <a:xfrm>
            <a:off x="872109" y="3471862"/>
            <a:ext cx="10567035" cy="1592889"/>
          </a:xfrm>
          <a:prstGeom prst="rect">
            <a:avLst/>
          </a:prstGeom>
        </p:spPr>
      </p:pic>
      <p:sp>
        <p:nvSpPr>
          <p:cNvPr id="9" name="矩形 8">
            <a:extLst>
              <a:ext uri="{FF2B5EF4-FFF2-40B4-BE49-F238E27FC236}">
                <a16:creationId xmlns:a16="http://schemas.microsoft.com/office/drawing/2014/main" id="{2EBCBB7F-788A-4237-AFD4-BC2503291A6E}"/>
              </a:ext>
            </a:extLst>
          </p:cNvPr>
          <p:cNvSpPr/>
          <p:nvPr/>
        </p:nvSpPr>
        <p:spPr>
          <a:xfrm>
            <a:off x="841248" y="1773622"/>
            <a:ext cx="10799064" cy="142192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chemeClr val="tx1">
                    <a:lumMod val="65000"/>
                    <a:lumOff val="35000"/>
                  </a:schemeClr>
                </a:solidFill>
              </a:rPr>
              <a:t>比赛中，本队伍采用两阶段训练策略</a:t>
            </a:r>
            <a:r>
              <a:rPr lang="zh-CN" altLang="en-US" dirty="0" smtClean="0">
                <a:solidFill>
                  <a:schemeClr val="tx1">
                    <a:lumMod val="65000"/>
                    <a:lumOff val="35000"/>
                  </a:schemeClr>
                </a:solidFill>
              </a:rPr>
              <a:t>，</a:t>
            </a:r>
            <a:endParaRPr lang="en-US" altLang="zh-CN"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dirty="0" smtClean="0">
                <a:solidFill>
                  <a:schemeClr val="tx1">
                    <a:lumMod val="65000"/>
                    <a:lumOff val="35000"/>
                  </a:schemeClr>
                </a:solidFill>
              </a:rPr>
              <a:t>第一</a:t>
            </a:r>
            <a:r>
              <a:rPr lang="zh-CN" altLang="en-US" dirty="0">
                <a:solidFill>
                  <a:schemeClr val="tx1">
                    <a:lumMod val="65000"/>
                    <a:lumOff val="35000"/>
                  </a:schemeClr>
                </a:solidFill>
              </a:rPr>
              <a:t>阶段使用加噪后的训练集训练模型</a:t>
            </a:r>
            <a:r>
              <a:rPr lang="zh-CN" altLang="en-US" dirty="0" smtClean="0">
                <a:solidFill>
                  <a:schemeClr val="tx1">
                    <a:lumMod val="65000"/>
                    <a:lumOff val="35000"/>
                  </a:schemeClr>
                </a:solidFill>
              </a:rPr>
              <a:t>，</a:t>
            </a:r>
            <a:endParaRPr lang="en-US" altLang="zh-CN"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dirty="0" smtClean="0">
                <a:solidFill>
                  <a:schemeClr val="tx1">
                    <a:lumMod val="65000"/>
                    <a:lumOff val="35000"/>
                  </a:schemeClr>
                </a:solidFill>
              </a:rPr>
              <a:t>第二</a:t>
            </a:r>
            <a:r>
              <a:rPr lang="zh-CN" altLang="en-US" dirty="0">
                <a:solidFill>
                  <a:schemeClr val="tx1">
                    <a:lumMod val="65000"/>
                    <a:lumOff val="35000"/>
                  </a:schemeClr>
                </a:solidFill>
              </a:rPr>
              <a:t>阶段使用与测试集分布更相似的验证集继续训练</a:t>
            </a:r>
            <a:r>
              <a:rPr lang="zh-CN" altLang="en-US" dirty="0" smtClean="0">
                <a:solidFill>
                  <a:schemeClr val="tx1">
                    <a:lumMod val="65000"/>
                    <a:lumOff val="35000"/>
                  </a:schemeClr>
                </a:solidFill>
              </a:rPr>
              <a:t>，</a:t>
            </a:r>
            <a:endParaRPr lang="en-US" altLang="zh-CN" dirty="0" smtClean="0">
              <a:solidFill>
                <a:schemeClr val="tx1">
                  <a:lumMod val="65000"/>
                  <a:lumOff val="35000"/>
                </a:schemeClr>
              </a:solidFill>
            </a:endParaRPr>
          </a:p>
          <a:p>
            <a:pPr algn="just">
              <a:lnSpc>
                <a:spcPct val="120000"/>
              </a:lnSpc>
            </a:pPr>
            <a:r>
              <a:rPr lang="zh-CN" altLang="en-US" dirty="0" smtClean="0">
                <a:solidFill>
                  <a:schemeClr val="tx1">
                    <a:lumMod val="65000"/>
                    <a:lumOff val="35000"/>
                  </a:schemeClr>
                </a:solidFill>
              </a:rPr>
              <a:t>最终</a:t>
            </a:r>
            <a:r>
              <a:rPr lang="zh-CN" altLang="en-US" dirty="0">
                <a:solidFill>
                  <a:schemeClr val="tx1">
                    <a:lumMod val="65000"/>
                    <a:lumOff val="35000"/>
                  </a:schemeClr>
                </a:solidFill>
              </a:rPr>
              <a:t>结合模型输出结果的特征完成后处理。</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975981903"/>
      </p:ext>
    </p:extLst>
  </p:cSld>
  <p:clrMapOvr>
    <a:masterClrMapping/>
  </p:clrMapOvr>
  <p:transition spd="slow" advTm="0">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数据预处理</a:t>
            </a:r>
            <a:endParaRPr lang="en-US" altLang="zh-CN" sz="2800" b="1" dirty="0">
              <a:solidFill>
                <a:srgbClr val="8B0012"/>
              </a:solidFill>
              <a:ea typeface="+mj-ea"/>
            </a:endParaRPr>
          </a:p>
        </p:txBody>
      </p:sp>
      <p:sp>
        <p:nvSpPr>
          <p:cNvPr id="6" name="矩形 5">
            <a:extLst>
              <a:ext uri="{FF2B5EF4-FFF2-40B4-BE49-F238E27FC236}">
                <a16:creationId xmlns:a16="http://schemas.microsoft.com/office/drawing/2014/main" id="{2EBCBB7F-788A-4237-AFD4-BC2503291A6E}"/>
              </a:ext>
            </a:extLst>
          </p:cNvPr>
          <p:cNvSpPr/>
          <p:nvPr/>
        </p:nvSpPr>
        <p:spPr>
          <a:xfrm>
            <a:off x="301752" y="1508446"/>
            <a:ext cx="4864608" cy="4487382"/>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zh-CN" altLang="en-US" sz="1400" dirty="0">
                <a:solidFill>
                  <a:schemeClr val="tx1">
                    <a:lumMod val="65000"/>
                    <a:lumOff val="35000"/>
                  </a:schemeClr>
                </a:solidFill>
              </a:rPr>
              <a:t>基于</a:t>
            </a:r>
            <a:r>
              <a:rPr lang="en-US" altLang="zh-CN" sz="1400" dirty="0">
                <a:solidFill>
                  <a:schemeClr val="tx1">
                    <a:lumMod val="65000"/>
                    <a:lumOff val="35000"/>
                  </a:schemeClr>
                </a:solidFill>
              </a:rPr>
              <a:t>BART-large</a:t>
            </a:r>
            <a:r>
              <a:rPr lang="zh-CN" altLang="en-US" sz="1400" dirty="0">
                <a:solidFill>
                  <a:schemeClr val="tx1">
                    <a:lumMod val="65000"/>
                    <a:lumOff val="35000"/>
                  </a:schemeClr>
                </a:solidFill>
              </a:rPr>
              <a:t>自带的词典文件，本队伍筛选出在</a:t>
            </a:r>
            <a:r>
              <a:rPr lang="en-US" altLang="zh-CN" sz="1400" dirty="0">
                <a:solidFill>
                  <a:schemeClr val="tx1">
                    <a:lumMod val="65000"/>
                    <a:lumOff val="35000"/>
                  </a:schemeClr>
                </a:solidFill>
              </a:rPr>
              <a:t>71</a:t>
            </a:r>
            <a:r>
              <a:rPr lang="zh-CN" altLang="en-US" sz="1400" dirty="0">
                <a:solidFill>
                  <a:schemeClr val="tx1">
                    <a:lumMod val="65000"/>
                    <a:lumOff val="35000"/>
                  </a:schemeClr>
                </a:solidFill>
              </a:rPr>
              <a:t>万条原句中未出现的单字，构成</a:t>
            </a:r>
            <a:r>
              <a:rPr lang="zh-CN" altLang="en-US" sz="1400" dirty="0" smtClean="0">
                <a:solidFill>
                  <a:schemeClr val="tx1">
                    <a:lumMod val="65000"/>
                    <a:lumOff val="35000"/>
                  </a:schemeClr>
                </a:solidFill>
              </a:rPr>
              <a:t>词汇表</a:t>
            </a:r>
            <a:r>
              <a:rPr lang="en-US" altLang="zh-CN" sz="1400" i="1" dirty="0" smtClean="0">
                <a:solidFill>
                  <a:schemeClr val="tx1">
                    <a:lumMod val="65000"/>
                    <a:lumOff val="35000"/>
                  </a:schemeClr>
                </a:solidFill>
              </a:rPr>
              <a:t>V</a:t>
            </a:r>
            <a:r>
              <a:rPr lang="zh-CN" altLang="en-US" sz="1400" dirty="0" smtClean="0">
                <a:solidFill>
                  <a:schemeClr val="tx1">
                    <a:lumMod val="65000"/>
                    <a:lumOff val="35000"/>
                  </a:schemeClr>
                </a:solidFill>
              </a:rPr>
              <a:t>。</a:t>
            </a:r>
            <a:endParaRPr lang="en-US" altLang="zh-CN" sz="14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sz="1400" dirty="0" smtClean="0">
                <a:solidFill>
                  <a:schemeClr val="tx1">
                    <a:lumMod val="65000"/>
                    <a:lumOff val="35000"/>
                  </a:schemeClr>
                </a:solidFill>
              </a:rPr>
              <a:t>对于</a:t>
            </a:r>
            <a:r>
              <a:rPr lang="zh-CN" altLang="en-US" sz="1400" dirty="0">
                <a:solidFill>
                  <a:schemeClr val="tx1">
                    <a:lumMod val="65000"/>
                    <a:lumOff val="35000"/>
                  </a:schemeClr>
                </a:solidFill>
              </a:rPr>
              <a:t>给定的待纠错原</a:t>
            </a:r>
            <a:r>
              <a:rPr lang="zh-CN" altLang="en-US" sz="1400" dirty="0" smtClean="0">
                <a:solidFill>
                  <a:schemeClr val="tx1">
                    <a:lumMod val="65000"/>
                    <a:lumOff val="35000"/>
                  </a:schemeClr>
                </a:solidFill>
              </a:rPr>
              <a:t>句</a:t>
            </a:r>
            <a:r>
              <a:rPr lang="en-US" altLang="zh-CN" sz="1400" i="1" dirty="0" smtClean="0">
                <a:solidFill>
                  <a:schemeClr val="tx1">
                    <a:lumMod val="65000"/>
                    <a:lumOff val="35000"/>
                  </a:schemeClr>
                </a:solidFill>
              </a:rPr>
              <a:t>E</a:t>
            </a:r>
            <a:r>
              <a:rPr lang="zh-CN" altLang="en-US" sz="1400" dirty="0" smtClean="0">
                <a:solidFill>
                  <a:schemeClr val="tx1">
                    <a:lumMod val="65000"/>
                    <a:lumOff val="35000"/>
                  </a:schemeClr>
                </a:solidFill>
              </a:rPr>
              <a:t>，使用</a:t>
            </a:r>
            <a:r>
              <a:rPr lang="en-US" altLang="zh-CN" sz="1400" i="1" dirty="0" smtClean="0">
                <a:solidFill>
                  <a:schemeClr val="tx1">
                    <a:lumMod val="65000"/>
                    <a:lumOff val="35000"/>
                  </a:schemeClr>
                </a:solidFill>
              </a:rPr>
              <a:t>v</a:t>
            </a:r>
            <a:r>
              <a:rPr lang="en-US" altLang="zh-CN" sz="1400" i="1" baseline="-25000" dirty="0" smtClean="0">
                <a:solidFill>
                  <a:schemeClr val="tx1">
                    <a:lumMod val="65000"/>
                    <a:lumOff val="35000"/>
                  </a:schemeClr>
                </a:solidFill>
              </a:rPr>
              <a:t>i</a:t>
            </a:r>
            <a:r>
              <a:rPr lang="zh-CN" altLang="en-US" sz="1400" dirty="0" smtClean="0">
                <a:solidFill>
                  <a:schemeClr val="tx1">
                    <a:lumMod val="65000"/>
                    <a:lumOff val="35000"/>
                  </a:schemeClr>
                </a:solidFill>
              </a:rPr>
              <a:t>替换</a:t>
            </a:r>
            <a:r>
              <a:rPr lang="en-US" altLang="zh-CN" sz="1400" dirty="0" err="1" smtClean="0">
                <a:solidFill>
                  <a:schemeClr val="tx1">
                    <a:lumMod val="65000"/>
                    <a:lumOff val="35000"/>
                  </a:schemeClr>
                </a:solidFill>
              </a:rPr>
              <a:t>e</a:t>
            </a:r>
            <a:r>
              <a:rPr lang="en-US" altLang="zh-CN" sz="1400" baseline="-25000" dirty="0" err="1" smtClean="0">
                <a:solidFill>
                  <a:schemeClr val="tx1">
                    <a:lumMod val="65000"/>
                    <a:lumOff val="35000"/>
                  </a:schemeClr>
                </a:solidFill>
              </a:rPr>
              <a:t>j</a:t>
            </a:r>
            <a:r>
              <a:rPr lang="zh-CN" altLang="en-US" sz="1400" dirty="0" smtClean="0">
                <a:solidFill>
                  <a:schemeClr val="tx1">
                    <a:lumMod val="65000"/>
                    <a:lumOff val="35000"/>
                  </a:schemeClr>
                </a:solidFill>
              </a:rPr>
              <a:t>，其中</a:t>
            </a:r>
            <a:r>
              <a:rPr lang="en-US" altLang="zh-CN" sz="1400" i="1" dirty="0">
                <a:solidFill>
                  <a:schemeClr val="tx1">
                    <a:lumMod val="65000"/>
                    <a:lumOff val="35000"/>
                  </a:schemeClr>
                </a:solidFill>
              </a:rPr>
              <a:t>v</a:t>
            </a:r>
            <a:r>
              <a:rPr lang="en-US" altLang="zh-CN" sz="1400" i="1" baseline="-25000" dirty="0">
                <a:solidFill>
                  <a:schemeClr val="tx1">
                    <a:lumMod val="65000"/>
                    <a:lumOff val="35000"/>
                  </a:schemeClr>
                </a:solidFill>
              </a:rPr>
              <a:t>i</a:t>
            </a:r>
            <a:r>
              <a:rPr lang="zh-CN" altLang="en-US" sz="1400" dirty="0" smtClean="0">
                <a:solidFill>
                  <a:schemeClr val="tx1">
                    <a:lumMod val="65000"/>
                    <a:lumOff val="35000"/>
                  </a:schemeClr>
                </a:solidFill>
              </a:rPr>
              <a:t>和</a:t>
            </a:r>
            <a:r>
              <a:rPr lang="en-US" altLang="zh-CN" sz="1400" dirty="0" err="1">
                <a:solidFill>
                  <a:schemeClr val="tx1">
                    <a:lumMod val="65000"/>
                    <a:lumOff val="35000"/>
                  </a:schemeClr>
                </a:solidFill>
              </a:rPr>
              <a:t>e</a:t>
            </a:r>
            <a:r>
              <a:rPr lang="en-US" altLang="zh-CN" sz="1400" baseline="-25000" dirty="0" err="1">
                <a:solidFill>
                  <a:schemeClr val="tx1">
                    <a:lumMod val="65000"/>
                    <a:lumOff val="35000"/>
                  </a:schemeClr>
                </a:solidFill>
              </a:rPr>
              <a:t>j</a:t>
            </a:r>
            <a:r>
              <a:rPr lang="zh-CN" altLang="en-US" sz="1400" dirty="0" smtClean="0">
                <a:solidFill>
                  <a:schemeClr val="tx1">
                    <a:lumMod val="65000"/>
                    <a:lumOff val="35000"/>
                  </a:schemeClr>
                </a:solidFill>
              </a:rPr>
              <a:t>均</a:t>
            </a:r>
            <a:r>
              <a:rPr lang="zh-CN" altLang="en-US" sz="1400" dirty="0">
                <a:solidFill>
                  <a:schemeClr val="tx1">
                    <a:lumMod val="65000"/>
                    <a:lumOff val="35000"/>
                  </a:schemeClr>
                </a:solidFill>
              </a:rPr>
              <a:t>由随机抽取得出</a:t>
            </a:r>
            <a:r>
              <a:rPr lang="zh-CN" altLang="en-US" sz="1400" dirty="0" smtClean="0">
                <a:solidFill>
                  <a:schemeClr val="tx1">
                    <a:lumMod val="65000"/>
                    <a:lumOff val="35000"/>
                  </a:schemeClr>
                </a:solidFill>
              </a:rPr>
              <a:t>。</a:t>
            </a:r>
            <a:endParaRPr lang="en-US" altLang="zh-CN" sz="14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sz="1400" dirty="0" smtClean="0">
                <a:solidFill>
                  <a:schemeClr val="tx1">
                    <a:lumMod val="65000"/>
                    <a:lumOff val="35000"/>
                  </a:schemeClr>
                </a:solidFill>
              </a:rPr>
              <a:t>动态</a:t>
            </a:r>
            <a:r>
              <a:rPr lang="zh-CN" altLang="en-US" sz="1400" dirty="0">
                <a:solidFill>
                  <a:schemeClr val="tx1">
                    <a:lumMod val="65000"/>
                    <a:lumOff val="35000"/>
                  </a:schemeClr>
                </a:solidFill>
              </a:rPr>
              <a:t>加噪过程如表</a:t>
            </a:r>
            <a:r>
              <a:rPr lang="en-US" altLang="zh-CN" sz="1400" dirty="0">
                <a:solidFill>
                  <a:schemeClr val="tx1">
                    <a:lumMod val="65000"/>
                    <a:lumOff val="35000"/>
                  </a:schemeClr>
                </a:solidFill>
              </a:rPr>
              <a:t>4</a:t>
            </a:r>
            <a:r>
              <a:rPr lang="zh-CN" altLang="en-US" sz="1400" dirty="0">
                <a:solidFill>
                  <a:schemeClr val="tx1">
                    <a:lumMod val="65000"/>
                    <a:lumOff val="35000"/>
                  </a:schemeClr>
                </a:solidFill>
              </a:rPr>
              <a:t>所示，在模型的</a:t>
            </a:r>
            <a:r>
              <a:rPr lang="zh-CN" altLang="en-US" sz="1400" dirty="0" smtClean="0">
                <a:solidFill>
                  <a:schemeClr val="tx1">
                    <a:lumMod val="65000"/>
                    <a:lumOff val="35000"/>
                  </a:schemeClr>
                </a:solidFill>
              </a:rPr>
              <a:t>第</a:t>
            </a:r>
            <a:r>
              <a:rPr lang="en-US" altLang="zh-CN" sz="1400" i="1" dirty="0" smtClean="0">
                <a:solidFill>
                  <a:schemeClr val="tx1">
                    <a:lumMod val="65000"/>
                    <a:lumOff val="35000"/>
                  </a:schemeClr>
                </a:solidFill>
              </a:rPr>
              <a:t>t</a:t>
            </a:r>
            <a:r>
              <a:rPr lang="zh-CN" altLang="en-US" sz="1400" dirty="0" smtClean="0">
                <a:solidFill>
                  <a:schemeClr val="tx1">
                    <a:lumMod val="65000"/>
                    <a:lumOff val="35000"/>
                  </a:schemeClr>
                </a:solidFill>
              </a:rPr>
              <a:t>次</a:t>
            </a:r>
            <a:r>
              <a:rPr lang="zh-CN" altLang="en-US" sz="1400" dirty="0">
                <a:solidFill>
                  <a:schemeClr val="tx1">
                    <a:lumMod val="65000"/>
                    <a:lumOff val="35000"/>
                  </a:schemeClr>
                </a:solidFill>
              </a:rPr>
              <a:t>迭代中，从训练数据</a:t>
            </a:r>
            <a:r>
              <a:rPr lang="zh-CN" altLang="en-US" sz="1400" dirty="0" smtClean="0">
                <a:solidFill>
                  <a:schemeClr val="tx1">
                    <a:lumMod val="65000"/>
                    <a:lumOff val="35000"/>
                  </a:schemeClr>
                </a:solidFill>
              </a:rPr>
              <a:t>集</a:t>
            </a:r>
            <a:r>
              <a:rPr lang="en-US" altLang="zh-CN" sz="1400" i="1" dirty="0" smtClean="0">
                <a:solidFill>
                  <a:schemeClr val="tx1">
                    <a:lumMod val="65000"/>
                    <a:lumOff val="35000"/>
                  </a:schemeClr>
                </a:solidFill>
              </a:rPr>
              <a:t>W</a:t>
            </a:r>
            <a:r>
              <a:rPr lang="zh-CN" altLang="en-US" sz="1400" dirty="0" smtClean="0">
                <a:solidFill>
                  <a:schemeClr val="tx1">
                    <a:lumMod val="65000"/>
                    <a:lumOff val="35000"/>
                  </a:schemeClr>
                </a:solidFill>
              </a:rPr>
              <a:t>中</a:t>
            </a:r>
            <a:r>
              <a:rPr lang="zh-CN" altLang="en-US" sz="1400" dirty="0">
                <a:solidFill>
                  <a:schemeClr val="tx1">
                    <a:lumMod val="65000"/>
                    <a:lumOff val="35000"/>
                  </a:schemeClr>
                </a:solidFill>
              </a:rPr>
              <a:t>随机选取数据量</a:t>
            </a:r>
            <a:r>
              <a:rPr lang="zh-CN" altLang="en-US" sz="1400" dirty="0" smtClean="0">
                <a:solidFill>
                  <a:schemeClr val="tx1">
                    <a:lumMod val="65000"/>
                    <a:lumOff val="35000"/>
                  </a:schemeClr>
                </a:solidFill>
              </a:rPr>
              <a:t>为</a:t>
            </a:r>
            <a:r>
              <a:rPr lang="en-US" altLang="zh-CN" sz="1400" i="1" dirty="0" smtClean="0">
                <a:solidFill>
                  <a:schemeClr val="tx1">
                    <a:lumMod val="65000"/>
                    <a:lumOff val="35000"/>
                  </a:schemeClr>
                </a:solidFill>
              </a:rPr>
              <a:t>β</a:t>
            </a:r>
            <a:r>
              <a:rPr lang="en-US" altLang="zh-CN" sz="1400" dirty="0" smtClean="0">
                <a:solidFill>
                  <a:schemeClr val="tx1">
                    <a:lumMod val="65000"/>
                    <a:lumOff val="35000"/>
                  </a:schemeClr>
                </a:solidFill>
              </a:rPr>
              <a:t>|</a:t>
            </a:r>
            <a:r>
              <a:rPr lang="en-US" altLang="zh-CN" sz="1400" i="1" dirty="0" smtClean="0">
                <a:solidFill>
                  <a:schemeClr val="tx1">
                    <a:lumMod val="65000"/>
                    <a:lumOff val="35000"/>
                  </a:schemeClr>
                </a:solidFill>
              </a:rPr>
              <a:t>W</a:t>
            </a:r>
            <a:r>
              <a:rPr lang="en-US" altLang="zh-CN" sz="1400" dirty="0" smtClean="0">
                <a:solidFill>
                  <a:schemeClr val="tx1">
                    <a:lumMod val="65000"/>
                    <a:lumOff val="35000"/>
                  </a:schemeClr>
                </a:solidFill>
              </a:rPr>
              <a:t>|</a:t>
            </a:r>
            <a:r>
              <a:rPr lang="zh-CN" altLang="en-US" sz="1400" dirty="0" smtClean="0">
                <a:solidFill>
                  <a:schemeClr val="tx1">
                    <a:lumMod val="65000"/>
                    <a:lumOff val="35000"/>
                  </a:schemeClr>
                </a:solidFill>
              </a:rPr>
              <a:t>的子集合</a:t>
            </a:r>
            <a:r>
              <a:rPr lang="en-US" altLang="zh-CN" sz="1400" i="1" dirty="0" smtClean="0">
                <a:solidFill>
                  <a:schemeClr val="tx1">
                    <a:lumMod val="65000"/>
                    <a:lumOff val="35000"/>
                  </a:schemeClr>
                </a:solidFill>
              </a:rPr>
              <a:t>W</a:t>
            </a:r>
            <a:r>
              <a:rPr lang="en-US" altLang="zh-CN" sz="1400" i="1" baseline="30000" dirty="0" smtClean="0">
                <a:solidFill>
                  <a:schemeClr val="tx1">
                    <a:lumMod val="65000"/>
                    <a:lumOff val="35000"/>
                  </a:schemeClr>
                </a:solidFill>
              </a:rPr>
              <a:t>(t)</a:t>
            </a:r>
            <a:r>
              <a:rPr lang="zh-CN" altLang="en-US" sz="1400" dirty="0" smtClean="0">
                <a:solidFill>
                  <a:schemeClr val="tx1">
                    <a:lumMod val="65000"/>
                    <a:lumOff val="35000"/>
                  </a:schemeClr>
                </a:solidFill>
              </a:rPr>
              <a:t>，其中</a:t>
            </a:r>
            <a:r>
              <a:rPr lang="en-US" altLang="zh-CN" sz="1400" i="1" dirty="0">
                <a:solidFill>
                  <a:schemeClr val="tx1">
                    <a:lumMod val="65000"/>
                    <a:lumOff val="35000"/>
                  </a:schemeClr>
                </a:solidFill>
              </a:rPr>
              <a:t>β</a:t>
            </a:r>
            <a:r>
              <a:rPr lang="zh-CN" altLang="en-US" sz="1400" dirty="0" smtClean="0">
                <a:solidFill>
                  <a:schemeClr val="tx1">
                    <a:lumMod val="65000"/>
                    <a:lumOff val="35000"/>
                  </a:schemeClr>
                </a:solidFill>
              </a:rPr>
              <a:t>表示</a:t>
            </a:r>
            <a:r>
              <a:rPr lang="zh-CN" altLang="en-US" sz="1400" dirty="0">
                <a:solidFill>
                  <a:schemeClr val="tx1">
                    <a:lumMod val="65000"/>
                    <a:lumOff val="35000"/>
                  </a:schemeClr>
                </a:solidFill>
              </a:rPr>
              <a:t>从训练集中被选取句子的比例</a:t>
            </a:r>
            <a:r>
              <a:rPr lang="zh-CN" altLang="en-US" sz="1400" dirty="0" smtClean="0">
                <a:solidFill>
                  <a:schemeClr val="tx1">
                    <a:lumMod val="65000"/>
                    <a:lumOff val="35000"/>
                  </a:schemeClr>
                </a:solidFill>
              </a:rPr>
              <a:t>，</a:t>
            </a:r>
            <a:r>
              <a:rPr lang="en-US" altLang="zh-CN" sz="1400" dirty="0">
                <a:solidFill>
                  <a:schemeClr val="tx1">
                    <a:lumMod val="65000"/>
                    <a:lumOff val="35000"/>
                  </a:schemeClr>
                </a:solidFill>
              </a:rPr>
              <a:t>|</a:t>
            </a:r>
            <a:r>
              <a:rPr lang="en-US" altLang="zh-CN" sz="1400" i="1" dirty="0">
                <a:solidFill>
                  <a:schemeClr val="tx1">
                    <a:lumMod val="65000"/>
                    <a:lumOff val="35000"/>
                  </a:schemeClr>
                </a:solidFill>
              </a:rPr>
              <a:t>W</a:t>
            </a:r>
            <a:r>
              <a:rPr lang="en-US" altLang="zh-CN" sz="1400" dirty="0">
                <a:solidFill>
                  <a:schemeClr val="tx1">
                    <a:lumMod val="65000"/>
                    <a:lumOff val="35000"/>
                  </a:schemeClr>
                </a:solidFill>
              </a:rPr>
              <a:t>|</a:t>
            </a:r>
            <a:r>
              <a:rPr lang="zh-CN" altLang="en-US" sz="1400" dirty="0" smtClean="0">
                <a:solidFill>
                  <a:schemeClr val="tx1">
                    <a:lumMod val="65000"/>
                    <a:lumOff val="35000"/>
                  </a:schemeClr>
                </a:solidFill>
              </a:rPr>
              <a:t>表示</a:t>
            </a:r>
            <a:r>
              <a:rPr lang="zh-CN" altLang="en-US" sz="1400" dirty="0">
                <a:solidFill>
                  <a:schemeClr val="tx1">
                    <a:lumMod val="65000"/>
                    <a:lumOff val="35000"/>
                  </a:schemeClr>
                </a:solidFill>
              </a:rPr>
              <a:t>训练集的大小</a:t>
            </a:r>
            <a:r>
              <a:rPr lang="zh-CN" altLang="en-US" sz="1400" dirty="0" smtClean="0">
                <a:solidFill>
                  <a:schemeClr val="tx1">
                    <a:lumMod val="65000"/>
                    <a:lumOff val="35000"/>
                  </a:schemeClr>
                </a:solidFill>
              </a:rPr>
              <a:t>。</a:t>
            </a:r>
            <a:endParaRPr lang="en-US" altLang="zh-CN" sz="14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sz="1400" dirty="0" smtClean="0">
                <a:solidFill>
                  <a:schemeClr val="tx1">
                    <a:lumMod val="65000"/>
                    <a:lumOff val="35000"/>
                  </a:schemeClr>
                </a:solidFill>
              </a:rPr>
              <a:t>随后</a:t>
            </a:r>
            <a:r>
              <a:rPr lang="zh-CN" altLang="en-US" sz="1400" dirty="0">
                <a:solidFill>
                  <a:schemeClr val="tx1">
                    <a:lumMod val="65000"/>
                    <a:lumOff val="35000"/>
                  </a:schemeClr>
                </a:solidFill>
              </a:rPr>
              <a:t>对</a:t>
            </a:r>
            <a:r>
              <a:rPr lang="zh-CN" altLang="en-US" sz="1400" dirty="0" smtClean="0">
                <a:solidFill>
                  <a:schemeClr val="tx1">
                    <a:lumMod val="65000"/>
                    <a:lumOff val="35000"/>
                  </a:schemeClr>
                </a:solidFill>
              </a:rPr>
              <a:t>子集合</a:t>
            </a:r>
            <a:r>
              <a:rPr lang="en-US" altLang="zh-CN" sz="1400" i="1" dirty="0">
                <a:solidFill>
                  <a:schemeClr val="tx1">
                    <a:lumMod val="65000"/>
                    <a:lumOff val="35000"/>
                  </a:schemeClr>
                </a:solidFill>
              </a:rPr>
              <a:t>W</a:t>
            </a:r>
            <a:r>
              <a:rPr lang="en-US" altLang="zh-CN" sz="1400" i="1" baseline="30000" dirty="0">
                <a:solidFill>
                  <a:schemeClr val="tx1">
                    <a:lumMod val="65000"/>
                    <a:lumOff val="35000"/>
                  </a:schemeClr>
                </a:solidFill>
              </a:rPr>
              <a:t>(t)</a:t>
            </a:r>
            <a:r>
              <a:rPr lang="zh-CN" altLang="en-US" sz="1400" dirty="0" smtClean="0">
                <a:solidFill>
                  <a:schemeClr val="tx1">
                    <a:lumMod val="65000"/>
                    <a:lumOff val="35000"/>
                  </a:schemeClr>
                </a:solidFill>
              </a:rPr>
              <a:t>的</a:t>
            </a:r>
            <a:r>
              <a:rPr lang="zh-CN" altLang="en-US" sz="1400" dirty="0">
                <a:solidFill>
                  <a:schemeClr val="tx1">
                    <a:lumMod val="65000"/>
                    <a:lumOff val="35000"/>
                  </a:schemeClr>
                </a:solidFill>
              </a:rPr>
              <a:t>每个数据对</a:t>
            </a:r>
            <a:r>
              <a:rPr lang="zh-CN" altLang="en-US" sz="1400" dirty="0" smtClean="0">
                <a:solidFill>
                  <a:schemeClr val="tx1">
                    <a:lumMod val="65000"/>
                    <a:lumOff val="35000"/>
                  </a:schemeClr>
                </a:solidFill>
              </a:rPr>
              <a:t>（</a:t>
            </a:r>
            <a:r>
              <a:rPr lang="en-US" altLang="zh-CN" sz="1400" i="1" dirty="0" smtClean="0">
                <a:solidFill>
                  <a:schemeClr val="tx1">
                    <a:lumMod val="65000"/>
                    <a:lumOff val="35000"/>
                  </a:schemeClr>
                </a:solidFill>
              </a:rPr>
              <a:t>E</a:t>
            </a:r>
            <a:r>
              <a:rPr lang="en-US" altLang="zh-CN" sz="1400" dirty="0">
                <a:solidFill>
                  <a:schemeClr val="tx1">
                    <a:lumMod val="65000"/>
                    <a:lumOff val="35000"/>
                  </a:schemeClr>
                </a:solidFill>
              </a:rPr>
              <a:t>,</a:t>
            </a:r>
            <a:r>
              <a:rPr lang="en-US" altLang="zh-CN" sz="1400" i="1" dirty="0" smtClean="0">
                <a:solidFill>
                  <a:schemeClr val="tx1">
                    <a:lumMod val="65000"/>
                    <a:lumOff val="35000"/>
                  </a:schemeClr>
                </a:solidFill>
              </a:rPr>
              <a:t>C</a:t>
            </a:r>
            <a:r>
              <a:rPr lang="zh-CN" altLang="en-US" sz="1400" dirty="0" smtClean="0">
                <a:solidFill>
                  <a:schemeClr val="tx1">
                    <a:lumMod val="65000"/>
                    <a:lumOff val="35000"/>
                  </a:schemeClr>
                </a:solidFill>
              </a:rPr>
              <a:t>）</a:t>
            </a:r>
            <a:r>
              <a:rPr lang="zh-CN" altLang="en-US" sz="1400" dirty="0">
                <a:solidFill>
                  <a:schemeClr val="tx1">
                    <a:lumMod val="65000"/>
                    <a:lumOff val="35000"/>
                  </a:schemeClr>
                </a:solidFill>
              </a:rPr>
              <a:t>的待纠错</a:t>
            </a:r>
            <a:r>
              <a:rPr lang="zh-CN" altLang="en-US" sz="1400" dirty="0" smtClean="0">
                <a:solidFill>
                  <a:schemeClr val="tx1">
                    <a:lumMod val="65000"/>
                    <a:lumOff val="35000"/>
                  </a:schemeClr>
                </a:solidFill>
              </a:rPr>
              <a:t>句子</a:t>
            </a:r>
            <a:r>
              <a:rPr lang="en-US" altLang="zh-CN" sz="1400" i="1" dirty="0">
                <a:solidFill>
                  <a:schemeClr val="tx1">
                    <a:lumMod val="65000"/>
                    <a:lumOff val="35000"/>
                  </a:schemeClr>
                </a:solidFill>
              </a:rPr>
              <a:t>E</a:t>
            </a:r>
            <a:r>
              <a:rPr lang="zh-CN" altLang="en-US" sz="1400" dirty="0" smtClean="0">
                <a:solidFill>
                  <a:schemeClr val="tx1">
                    <a:lumMod val="65000"/>
                    <a:lumOff val="35000"/>
                  </a:schemeClr>
                </a:solidFill>
              </a:rPr>
              <a:t>添加</a:t>
            </a:r>
            <a:r>
              <a:rPr lang="zh-CN" altLang="en-US" sz="1400" dirty="0">
                <a:solidFill>
                  <a:schemeClr val="tx1">
                    <a:lumMod val="65000"/>
                    <a:lumOff val="35000"/>
                  </a:schemeClr>
                </a:solidFill>
              </a:rPr>
              <a:t>噪音，获得含有更多语法错误的</a:t>
            </a:r>
            <a:r>
              <a:rPr lang="zh-CN" altLang="en-US" sz="1400" dirty="0" smtClean="0">
                <a:solidFill>
                  <a:schemeClr val="tx1">
                    <a:lumMod val="65000"/>
                    <a:lumOff val="35000"/>
                  </a:schemeClr>
                </a:solidFill>
              </a:rPr>
              <a:t>句子</a:t>
            </a:r>
            <a:r>
              <a:rPr lang="en-US" altLang="zh-CN" sz="1400" i="1" u="sng" dirty="0" smtClean="0">
                <a:solidFill>
                  <a:schemeClr val="tx1">
                    <a:lumMod val="65000"/>
                    <a:lumOff val="35000"/>
                  </a:schemeClr>
                </a:solidFill>
              </a:rPr>
              <a:t>E</a:t>
            </a:r>
            <a:r>
              <a:rPr lang="zh-CN" altLang="en-US" sz="1400" dirty="0" smtClean="0">
                <a:solidFill>
                  <a:schemeClr val="tx1">
                    <a:lumMod val="65000"/>
                    <a:lumOff val="35000"/>
                  </a:schemeClr>
                </a:solidFill>
              </a:rPr>
              <a:t>，</a:t>
            </a:r>
            <a:r>
              <a:rPr lang="zh-CN" altLang="en-US" sz="1400" dirty="0">
                <a:solidFill>
                  <a:schemeClr val="tx1">
                    <a:lumMod val="65000"/>
                    <a:lumOff val="35000"/>
                  </a:schemeClr>
                </a:solidFill>
              </a:rPr>
              <a:t>形成新的数据对</a:t>
            </a:r>
            <a:r>
              <a:rPr lang="zh-CN" altLang="en-US" sz="1400" dirty="0" smtClean="0">
                <a:solidFill>
                  <a:schemeClr val="tx1">
                    <a:lumMod val="65000"/>
                    <a:lumOff val="35000"/>
                  </a:schemeClr>
                </a:solidFill>
              </a:rPr>
              <a:t>（</a:t>
            </a:r>
            <a:r>
              <a:rPr lang="en-US" altLang="zh-CN" sz="1400" i="1" u="sng" dirty="0" smtClean="0">
                <a:solidFill>
                  <a:schemeClr val="tx1">
                    <a:lumMod val="65000"/>
                    <a:lumOff val="35000"/>
                  </a:schemeClr>
                </a:solidFill>
              </a:rPr>
              <a:t>E</a:t>
            </a:r>
            <a:r>
              <a:rPr lang="en-US" altLang="zh-CN" sz="1400" dirty="0" smtClean="0">
                <a:solidFill>
                  <a:schemeClr val="tx1">
                    <a:lumMod val="65000"/>
                    <a:lumOff val="35000"/>
                  </a:schemeClr>
                </a:solidFill>
              </a:rPr>
              <a:t>,</a:t>
            </a:r>
            <a:r>
              <a:rPr lang="en-US" altLang="zh-CN" sz="1400" i="1" dirty="0" smtClean="0">
                <a:solidFill>
                  <a:schemeClr val="tx1">
                    <a:lumMod val="65000"/>
                    <a:lumOff val="35000"/>
                  </a:schemeClr>
                </a:solidFill>
              </a:rPr>
              <a:t>C</a:t>
            </a:r>
            <a:r>
              <a:rPr lang="zh-CN" altLang="en-US" sz="1400" dirty="0" smtClean="0">
                <a:solidFill>
                  <a:schemeClr val="tx1">
                    <a:lumMod val="65000"/>
                    <a:lumOff val="35000"/>
                  </a:schemeClr>
                </a:solidFill>
              </a:rPr>
              <a:t>）。</a:t>
            </a:r>
            <a:endParaRPr lang="en-US" altLang="zh-CN" sz="14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sz="1400" dirty="0" smtClean="0">
                <a:solidFill>
                  <a:schemeClr val="tx1">
                    <a:lumMod val="65000"/>
                    <a:lumOff val="35000"/>
                  </a:schemeClr>
                </a:solidFill>
              </a:rPr>
              <a:t>对于</a:t>
            </a:r>
            <a:r>
              <a:rPr lang="zh-CN" altLang="en-US" sz="1400" dirty="0">
                <a:solidFill>
                  <a:schemeClr val="tx1">
                    <a:lumMod val="65000"/>
                    <a:lumOff val="35000"/>
                  </a:schemeClr>
                </a:solidFill>
              </a:rPr>
              <a:t>每个被选中的句子，加噪次数</a:t>
            </a:r>
            <a:r>
              <a:rPr lang="zh-CN" altLang="en-US" sz="1400" dirty="0" smtClean="0">
                <a:solidFill>
                  <a:schemeClr val="tx1">
                    <a:lumMod val="65000"/>
                    <a:lumOff val="35000"/>
                  </a:schemeClr>
                </a:solidFill>
              </a:rPr>
              <a:t>重复</a:t>
            </a:r>
            <a:r>
              <a:rPr lang="en-US" altLang="zh-CN" sz="1400" i="1" dirty="0" smtClean="0">
                <a:solidFill>
                  <a:schemeClr val="tx1">
                    <a:lumMod val="65000"/>
                    <a:lumOff val="35000"/>
                  </a:schemeClr>
                </a:solidFill>
              </a:rPr>
              <a:t>N</a:t>
            </a:r>
            <a:r>
              <a:rPr lang="zh-CN" altLang="en-US" sz="1400" dirty="0" smtClean="0">
                <a:solidFill>
                  <a:schemeClr val="tx1">
                    <a:lumMod val="65000"/>
                    <a:lumOff val="35000"/>
                  </a:schemeClr>
                </a:solidFill>
              </a:rPr>
              <a:t>次</a:t>
            </a:r>
            <a:r>
              <a:rPr lang="zh-CN" altLang="en-US" sz="1400" dirty="0">
                <a:solidFill>
                  <a:schemeClr val="tx1">
                    <a:lumMod val="65000"/>
                    <a:lumOff val="35000"/>
                  </a:schemeClr>
                </a:solidFill>
              </a:rPr>
              <a:t>，即每个被选中的句子在原来的基础上被替换</a:t>
            </a:r>
            <a:r>
              <a:rPr lang="zh-CN" altLang="en-US" sz="1400" dirty="0" smtClean="0">
                <a:solidFill>
                  <a:schemeClr val="tx1">
                    <a:lumMod val="65000"/>
                    <a:lumOff val="35000"/>
                  </a:schemeClr>
                </a:solidFill>
              </a:rPr>
              <a:t>了</a:t>
            </a:r>
            <a:r>
              <a:rPr lang="en-US" altLang="zh-CN" sz="1400" i="1" dirty="0">
                <a:solidFill>
                  <a:schemeClr val="tx1">
                    <a:lumMod val="65000"/>
                    <a:lumOff val="35000"/>
                  </a:schemeClr>
                </a:solidFill>
              </a:rPr>
              <a:t>N</a:t>
            </a:r>
            <a:r>
              <a:rPr lang="zh-CN" altLang="en-US" sz="1400" dirty="0" smtClean="0">
                <a:solidFill>
                  <a:schemeClr val="tx1">
                    <a:lumMod val="65000"/>
                    <a:lumOff val="35000"/>
                  </a:schemeClr>
                </a:solidFill>
              </a:rPr>
              <a:t>个</a:t>
            </a:r>
            <a:r>
              <a:rPr lang="zh-CN" altLang="en-US" sz="1400" dirty="0">
                <a:solidFill>
                  <a:schemeClr val="tx1">
                    <a:lumMod val="65000"/>
                    <a:lumOff val="35000"/>
                  </a:schemeClr>
                </a:solidFill>
              </a:rPr>
              <a:t>单字</a:t>
            </a:r>
            <a:r>
              <a:rPr lang="zh-CN" altLang="en-US" sz="1400" dirty="0" smtClean="0">
                <a:solidFill>
                  <a:schemeClr val="tx1">
                    <a:lumMod val="65000"/>
                    <a:lumOff val="35000"/>
                  </a:schemeClr>
                </a:solidFill>
              </a:rPr>
              <a:t>。</a:t>
            </a:r>
            <a:endParaRPr lang="en-US" altLang="zh-CN" sz="14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zh-CN" altLang="en-US" sz="1400" dirty="0" smtClean="0">
                <a:solidFill>
                  <a:schemeClr val="tx1">
                    <a:lumMod val="65000"/>
                    <a:lumOff val="35000"/>
                  </a:schemeClr>
                </a:solidFill>
              </a:rPr>
              <a:t>上述</a:t>
            </a:r>
            <a:r>
              <a:rPr lang="zh-CN" altLang="en-US" sz="1400" dirty="0">
                <a:solidFill>
                  <a:schemeClr val="tx1">
                    <a:lumMod val="65000"/>
                    <a:lumOff val="35000"/>
                  </a:schemeClr>
                </a:solidFill>
              </a:rPr>
              <a:t>过程结束后即可得到用于本轮训练模型的</a:t>
            </a:r>
            <a:r>
              <a:rPr lang="zh-CN" altLang="en-US" sz="1400" dirty="0" smtClean="0">
                <a:solidFill>
                  <a:schemeClr val="tx1">
                    <a:lumMod val="65000"/>
                    <a:lumOff val="35000"/>
                  </a:schemeClr>
                </a:solidFill>
              </a:rPr>
              <a:t>训练集</a:t>
            </a:r>
            <a:r>
              <a:rPr lang="en-US" altLang="zh-CN" sz="1400" i="1" dirty="0" smtClean="0">
                <a:solidFill>
                  <a:schemeClr val="tx1">
                    <a:lumMod val="65000"/>
                    <a:lumOff val="35000"/>
                  </a:schemeClr>
                </a:solidFill>
              </a:rPr>
              <a:t>W</a:t>
            </a:r>
            <a:r>
              <a:rPr lang="en-US" altLang="zh-CN" sz="1400" dirty="0">
                <a:solidFill>
                  <a:schemeClr val="tx1">
                    <a:lumMod val="65000"/>
                    <a:lumOff val="35000"/>
                  </a:schemeClr>
                </a:solidFill>
              </a:rPr>
              <a:t>*</a:t>
            </a:r>
            <a:r>
              <a:rPr lang="zh-CN" altLang="en-US" sz="1400" dirty="0" smtClean="0">
                <a:solidFill>
                  <a:schemeClr val="tx1">
                    <a:lumMod val="65000"/>
                    <a:lumOff val="35000"/>
                  </a:schemeClr>
                </a:solidFill>
              </a:rPr>
              <a:t>。</a:t>
            </a:r>
            <a:r>
              <a:rPr lang="zh-CN" altLang="en-US" sz="1400" dirty="0">
                <a:solidFill>
                  <a:schemeClr val="tx1">
                    <a:lumMod val="65000"/>
                    <a:lumOff val="35000"/>
                  </a:schemeClr>
                </a:solidFill>
              </a:rPr>
              <a:t>相比动态加噪过程，静态加噪过程没有在每轮训练前重新加噪，而是在数据加载前完成该过程。两种加噪方式使用相同的加噪</a:t>
            </a:r>
            <a:r>
              <a:rPr lang="zh-CN" altLang="en-US" sz="1400" dirty="0" smtClean="0">
                <a:solidFill>
                  <a:schemeClr val="tx1">
                    <a:lumMod val="65000"/>
                    <a:lumOff val="35000"/>
                  </a:schemeClr>
                </a:solidFill>
              </a:rPr>
              <a:t>比例</a:t>
            </a:r>
            <a:r>
              <a:rPr lang="en-US" altLang="zh-CN" sz="1400" i="1" dirty="0">
                <a:solidFill>
                  <a:schemeClr val="tx1">
                    <a:lumMod val="65000"/>
                    <a:lumOff val="35000"/>
                  </a:schemeClr>
                </a:solidFill>
              </a:rPr>
              <a:t>β</a:t>
            </a:r>
            <a:r>
              <a:rPr lang="zh-CN" altLang="en-US" sz="1400" dirty="0" smtClean="0">
                <a:solidFill>
                  <a:schemeClr val="tx1">
                    <a:lumMod val="65000"/>
                    <a:lumOff val="35000"/>
                  </a:schemeClr>
                </a:solidFill>
              </a:rPr>
              <a:t>和</a:t>
            </a:r>
            <a:r>
              <a:rPr lang="zh-CN" altLang="en-US" sz="1400" dirty="0">
                <a:solidFill>
                  <a:schemeClr val="tx1">
                    <a:lumMod val="65000"/>
                    <a:lumOff val="35000"/>
                  </a:schemeClr>
                </a:solidFill>
              </a:rPr>
              <a:t>加噪</a:t>
            </a:r>
            <a:r>
              <a:rPr lang="zh-CN" altLang="en-US" sz="1400" dirty="0" smtClean="0">
                <a:solidFill>
                  <a:schemeClr val="tx1">
                    <a:lumMod val="65000"/>
                    <a:lumOff val="35000"/>
                  </a:schemeClr>
                </a:solidFill>
              </a:rPr>
              <a:t>次数</a:t>
            </a:r>
            <a:r>
              <a:rPr lang="en-US" altLang="zh-CN" sz="1400" i="1" dirty="0">
                <a:solidFill>
                  <a:schemeClr val="tx1">
                    <a:lumMod val="65000"/>
                    <a:lumOff val="35000"/>
                  </a:schemeClr>
                </a:solidFill>
              </a:rPr>
              <a:t>N </a:t>
            </a:r>
            <a:r>
              <a:rPr lang="zh-CN" altLang="en-US" sz="1400" dirty="0" smtClean="0">
                <a:solidFill>
                  <a:schemeClr val="tx1">
                    <a:lumMod val="65000"/>
                    <a:lumOff val="35000"/>
                  </a:schemeClr>
                </a:solidFill>
              </a:rPr>
              <a:t>。</a:t>
            </a:r>
            <a:endParaRPr lang="zh-CN" altLang="en-US" sz="1400" dirty="0">
              <a:solidFill>
                <a:schemeClr val="tx1">
                  <a:lumMod val="65000"/>
                  <a:lumOff val="35000"/>
                </a:schemeClr>
              </a:solidFill>
            </a:endParaRPr>
          </a:p>
        </p:txBody>
      </p:sp>
      <p:pic>
        <p:nvPicPr>
          <p:cNvPr id="2" name="图片 1"/>
          <p:cNvPicPr>
            <a:picLocks noChangeAspect="1"/>
          </p:cNvPicPr>
          <p:nvPr/>
        </p:nvPicPr>
        <p:blipFill rotWithShape="1">
          <a:blip r:embed="rId3"/>
          <a:srcRect l="3644" r="2467"/>
          <a:stretch/>
        </p:blipFill>
        <p:spPr>
          <a:xfrm>
            <a:off x="5202936" y="1737169"/>
            <a:ext cx="6894576" cy="3922967"/>
          </a:xfrm>
          <a:prstGeom prst="rect">
            <a:avLst/>
          </a:prstGeom>
        </p:spPr>
      </p:pic>
    </p:spTree>
    <p:extLst>
      <p:ext uri="{BB962C8B-B14F-4D97-AF65-F5344CB8AC3E}">
        <p14:creationId xmlns:p14="http://schemas.microsoft.com/office/powerpoint/2010/main" val="244895369"/>
      </p:ext>
    </p:extLst>
  </p:cSld>
  <p:clrMapOvr>
    <a:masterClrMapping/>
  </p:clrMapOvr>
  <p:transition spd="slow" advTm="0">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模型设计</a:t>
            </a:r>
            <a:endParaRPr lang="en-US" altLang="zh-CN" sz="2800" b="1" dirty="0">
              <a:solidFill>
                <a:srgbClr val="8B0012"/>
              </a:solidFill>
              <a:ea typeface="+mj-ea"/>
            </a:endParaRPr>
          </a:p>
        </p:txBody>
      </p:sp>
      <p:sp>
        <p:nvSpPr>
          <p:cNvPr id="6" name="矩形 5">
            <a:extLst>
              <a:ext uri="{FF2B5EF4-FFF2-40B4-BE49-F238E27FC236}">
                <a16:creationId xmlns:a16="http://schemas.microsoft.com/office/drawing/2014/main" id="{2EBCBB7F-788A-4237-AFD4-BC2503291A6E}"/>
              </a:ext>
            </a:extLst>
          </p:cNvPr>
          <p:cNvSpPr/>
          <p:nvPr/>
        </p:nvSpPr>
        <p:spPr>
          <a:xfrm>
            <a:off x="1609344" y="1179262"/>
            <a:ext cx="9445752" cy="19389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dirty="0" smtClean="0">
                <a:solidFill>
                  <a:schemeClr val="tx1">
                    <a:lumMod val="65000"/>
                    <a:lumOff val="35000"/>
                  </a:schemeClr>
                </a:solidFill>
              </a:rPr>
              <a:t>两种</a:t>
            </a:r>
            <a:r>
              <a:rPr lang="zh-CN" altLang="en-US" sz="2000" dirty="0">
                <a:solidFill>
                  <a:schemeClr val="tx1">
                    <a:lumMod val="65000"/>
                    <a:lumOff val="35000"/>
                  </a:schemeClr>
                </a:solidFill>
              </a:rPr>
              <a:t>加噪方式使用相同的加噪</a:t>
            </a:r>
            <a:r>
              <a:rPr lang="zh-CN" altLang="en-US" sz="2000" dirty="0" smtClean="0">
                <a:solidFill>
                  <a:schemeClr val="tx1">
                    <a:lumMod val="65000"/>
                    <a:lumOff val="35000"/>
                  </a:schemeClr>
                </a:solidFill>
              </a:rPr>
              <a:t>比例</a:t>
            </a:r>
            <a:r>
              <a:rPr lang="en-US" altLang="zh-CN" sz="2000" i="1" dirty="0">
                <a:solidFill>
                  <a:schemeClr val="tx1">
                    <a:lumMod val="65000"/>
                    <a:lumOff val="35000"/>
                  </a:schemeClr>
                </a:solidFill>
              </a:rPr>
              <a:t>β</a:t>
            </a:r>
            <a:r>
              <a:rPr lang="zh-CN" altLang="en-US" sz="2000" dirty="0" smtClean="0">
                <a:solidFill>
                  <a:schemeClr val="tx1">
                    <a:lumMod val="65000"/>
                    <a:lumOff val="35000"/>
                  </a:schemeClr>
                </a:solidFill>
              </a:rPr>
              <a:t>和</a:t>
            </a:r>
            <a:r>
              <a:rPr lang="zh-CN" altLang="en-US" sz="2000" dirty="0">
                <a:solidFill>
                  <a:schemeClr val="tx1">
                    <a:lumMod val="65000"/>
                    <a:lumOff val="35000"/>
                  </a:schemeClr>
                </a:solidFill>
              </a:rPr>
              <a:t>加噪</a:t>
            </a:r>
            <a:r>
              <a:rPr lang="zh-CN" altLang="en-US" sz="2000" dirty="0" smtClean="0">
                <a:solidFill>
                  <a:schemeClr val="tx1">
                    <a:lumMod val="65000"/>
                    <a:lumOff val="35000"/>
                  </a:schemeClr>
                </a:solidFill>
              </a:rPr>
              <a:t>次数</a:t>
            </a:r>
            <a:r>
              <a:rPr lang="en-US" altLang="zh-CN" sz="2000" i="1" dirty="0">
                <a:solidFill>
                  <a:schemeClr val="tx1">
                    <a:lumMod val="65000"/>
                    <a:lumOff val="35000"/>
                  </a:schemeClr>
                </a:solidFill>
              </a:rPr>
              <a:t>N </a:t>
            </a:r>
            <a:r>
              <a:rPr lang="zh-CN" altLang="en-US" sz="2000" dirty="0">
                <a:solidFill>
                  <a:schemeClr val="tx1">
                    <a:lumMod val="65000"/>
                    <a:lumOff val="35000"/>
                  </a:schemeClr>
                </a:solidFill>
              </a:rPr>
              <a:t>。考虑到中文文本纠错任务与机器翻译任务的相似性，本队伍采用序列到序列模型结构</a:t>
            </a:r>
            <a:r>
              <a:rPr lang="zh-CN" altLang="en-US" sz="2000" dirty="0" smtClean="0">
                <a:solidFill>
                  <a:schemeClr val="tx1">
                    <a:lumMod val="65000"/>
                    <a:lumOff val="35000"/>
                  </a:schemeClr>
                </a:solidFill>
              </a:rPr>
              <a:t>。对于</a:t>
            </a:r>
            <a:r>
              <a:rPr lang="zh-CN" altLang="en-US" sz="2000" dirty="0">
                <a:solidFill>
                  <a:schemeClr val="tx1">
                    <a:lumMod val="65000"/>
                    <a:lumOff val="35000"/>
                  </a:schemeClr>
                </a:solidFill>
              </a:rPr>
              <a:t>以</a:t>
            </a:r>
            <a:r>
              <a:rPr lang="en-US" altLang="zh-CN" sz="2000" dirty="0">
                <a:solidFill>
                  <a:schemeClr val="tx1">
                    <a:lumMod val="65000"/>
                    <a:lumOff val="35000"/>
                  </a:schemeClr>
                </a:solidFill>
              </a:rPr>
              <a:t>Transformer</a:t>
            </a:r>
            <a:r>
              <a:rPr lang="zh-CN" altLang="en-US" sz="2000" dirty="0">
                <a:solidFill>
                  <a:schemeClr val="tx1">
                    <a:lumMod val="65000"/>
                    <a:lumOff val="35000"/>
                  </a:schemeClr>
                </a:solidFill>
              </a:rPr>
              <a:t>作为基础架构的语法错误纠正模型，通过使用预训练语言模型</a:t>
            </a:r>
            <a:r>
              <a:rPr lang="en-US" altLang="zh-CN" sz="2000" dirty="0" smtClean="0">
                <a:solidFill>
                  <a:schemeClr val="tx1">
                    <a:lumMod val="65000"/>
                    <a:lumOff val="35000"/>
                  </a:schemeClr>
                </a:solidFill>
              </a:rPr>
              <a:t>BART</a:t>
            </a:r>
            <a:r>
              <a:rPr lang="zh-CN" altLang="en-US" sz="2000" dirty="0" smtClean="0">
                <a:solidFill>
                  <a:schemeClr val="tx1">
                    <a:lumMod val="65000"/>
                    <a:lumOff val="35000"/>
                  </a:schemeClr>
                </a:solidFill>
              </a:rPr>
              <a:t>能够</a:t>
            </a:r>
            <a:r>
              <a:rPr lang="zh-CN" altLang="en-US" sz="2000" dirty="0">
                <a:solidFill>
                  <a:schemeClr val="tx1">
                    <a:lumMod val="65000"/>
                    <a:lumOff val="35000"/>
                  </a:schemeClr>
                </a:solidFill>
              </a:rPr>
              <a:t>获得较好的性能表现。不同于</a:t>
            </a:r>
            <a:r>
              <a:rPr lang="en-US" altLang="zh-CN" sz="2000" dirty="0" smtClean="0">
                <a:solidFill>
                  <a:schemeClr val="tx1">
                    <a:lumMod val="65000"/>
                    <a:lumOff val="35000"/>
                  </a:schemeClr>
                </a:solidFill>
              </a:rPr>
              <a:t>BERT</a:t>
            </a:r>
            <a:r>
              <a:rPr lang="zh-CN" altLang="en-US" sz="2000" dirty="0" smtClean="0">
                <a:solidFill>
                  <a:schemeClr val="tx1">
                    <a:lumMod val="65000"/>
                    <a:lumOff val="35000"/>
                  </a:schemeClr>
                </a:solidFill>
              </a:rPr>
              <a:t>，</a:t>
            </a:r>
            <a:r>
              <a:rPr lang="en-US" altLang="zh-CN" sz="2000" dirty="0">
                <a:solidFill>
                  <a:schemeClr val="tx1">
                    <a:lumMod val="65000"/>
                    <a:lumOff val="35000"/>
                  </a:schemeClr>
                </a:solidFill>
              </a:rPr>
              <a:t>BART</a:t>
            </a:r>
            <a:r>
              <a:rPr lang="zh-CN" altLang="en-US" sz="2000" dirty="0">
                <a:solidFill>
                  <a:schemeClr val="tx1">
                    <a:lumMod val="65000"/>
                    <a:lumOff val="35000"/>
                  </a:schemeClr>
                </a:solidFill>
              </a:rPr>
              <a:t>是更符合生成任务的预训练方法，兼具上下文语境信息和自回归特性。本队伍的模型搭建基于</a:t>
            </a:r>
            <a:r>
              <a:rPr lang="en-US" altLang="zh-CN" sz="2000" dirty="0" err="1" smtClean="0">
                <a:solidFill>
                  <a:schemeClr val="tx1">
                    <a:lumMod val="65000"/>
                    <a:lumOff val="35000"/>
                  </a:schemeClr>
                </a:solidFill>
              </a:rPr>
              <a:t>fairseq</a:t>
            </a:r>
            <a:r>
              <a:rPr lang="zh-CN" altLang="en-US" sz="2000" dirty="0" smtClean="0">
                <a:solidFill>
                  <a:schemeClr val="tx1">
                    <a:lumMod val="65000"/>
                    <a:lumOff val="35000"/>
                  </a:schemeClr>
                </a:solidFill>
              </a:rPr>
              <a:t>工具包</a:t>
            </a:r>
            <a:r>
              <a:rPr lang="zh-CN" altLang="en-US" sz="2000" dirty="0">
                <a:solidFill>
                  <a:schemeClr val="tx1">
                    <a:lumMod val="65000"/>
                    <a:lumOff val="35000"/>
                  </a:schemeClr>
                </a:solidFill>
              </a:rPr>
              <a:t>，模型详细信息</a:t>
            </a:r>
            <a:r>
              <a:rPr lang="zh-CN" altLang="en-US" sz="2000" dirty="0" smtClean="0">
                <a:solidFill>
                  <a:schemeClr val="tx1">
                    <a:lumMod val="65000"/>
                    <a:lumOff val="35000"/>
                  </a:schemeClr>
                </a:solidFill>
              </a:rPr>
              <a:t>如下表所示。</a:t>
            </a:r>
            <a:endParaRPr lang="zh-CN" altLang="en-US" sz="2000" dirty="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3980117" y="3114485"/>
            <a:ext cx="4598034" cy="3332036"/>
          </a:xfrm>
          <a:prstGeom prst="rect">
            <a:avLst/>
          </a:prstGeom>
        </p:spPr>
      </p:pic>
    </p:spTree>
    <p:extLst>
      <p:ext uri="{BB962C8B-B14F-4D97-AF65-F5344CB8AC3E}">
        <p14:creationId xmlns:p14="http://schemas.microsoft.com/office/powerpoint/2010/main" val="2284551184"/>
      </p:ext>
    </p:extLst>
  </p:cSld>
  <p:clrMapOvr>
    <a:masterClrMapping/>
  </p:clrMapOvr>
  <p:transition spd="slow" advTm="0">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模型后处理与集成</a:t>
            </a:r>
            <a:endParaRPr lang="en-US" altLang="zh-CN" sz="2800" b="1" dirty="0">
              <a:solidFill>
                <a:srgbClr val="8B0012"/>
              </a:solidFill>
              <a:ea typeface="+mj-ea"/>
            </a:endParaRPr>
          </a:p>
        </p:txBody>
      </p:sp>
      <p:sp>
        <p:nvSpPr>
          <p:cNvPr id="6" name="矩形 5">
            <a:extLst>
              <a:ext uri="{FF2B5EF4-FFF2-40B4-BE49-F238E27FC236}">
                <a16:creationId xmlns:a16="http://schemas.microsoft.com/office/drawing/2014/main" id="{2EBCBB7F-788A-4237-AFD4-BC2503291A6E}"/>
              </a:ext>
            </a:extLst>
          </p:cNvPr>
          <p:cNvSpPr/>
          <p:nvPr/>
        </p:nvSpPr>
        <p:spPr>
          <a:xfrm>
            <a:off x="1444752" y="2742886"/>
            <a:ext cx="9445752" cy="1938992"/>
          </a:xfrm>
          <a:prstGeom prst="rect">
            <a:avLst/>
          </a:prstGeom>
        </p:spPr>
        <p:txBody>
          <a:bodyPr wrap="square">
            <a:spAutoFit/>
            <a:scene3d>
              <a:camera prst="orthographicFront"/>
              <a:lightRig rig="threePt" dir="t"/>
            </a:scene3d>
            <a:sp3d contourW="12700"/>
          </a:bodyPr>
          <a:lstStyle/>
          <a:p>
            <a:pPr marL="342900" indent="-342900" algn="just">
              <a:lnSpc>
                <a:spcPct val="120000"/>
              </a:lnSpc>
              <a:buFont typeface="Arial" panose="020B0604020202020204" pitchFamily="34" charset="0"/>
              <a:buChar char="•"/>
            </a:pPr>
            <a:r>
              <a:rPr lang="zh-CN" altLang="en-US" sz="2000" dirty="0" smtClean="0">
                <a:solidFill>
                  <a:schemeClr val="tx1">
                    <a:lumMod val="65000"/>
                    <a:lumOff val="35000"/>
                  </a:schemeClr>
                </a:solidFill>
              </a:rPr>
              <a:t>原句：特别</a:t>
            </a:r>
            <a:r>
              <a:rPr lang="zh-CN" altLang="en-US" sz="2000" dirty="0">
                <a:solidFill>
                  <a:schemeClr val="tx1">
                    <a:lumMod val="65000"/>
                    <a:lumOff val="35000"/>
                  </a:schemeClr>
                </a:solidFill>
              </a:rPr>
              <a:t>我喜欢的是鲇鱼料理</a:t>
            </a:r>
            <a:r>
              <a:rPr lang="zh-CN" altLang="en-US" sz="2000" dirty="0" smtClean="0">
                <a:solidFill>
                  <a:schemeClr val="tx1">
                    <a:lumMod val="65000"/>
                    <a:lumOff val="35000"/>
                  </a:schemeClr>
                </a:solidFill>
              </a:rPr>
              <a:t>。</a:t>
            </a:r>
            <a:endParaRPr lang="en-US" altLang="zh-CN" sz="2000" dirty="0" smtClean="0">
              <a:solidFill>
                <a:schemeClr val="tx1">
                  <a:lumMod val="65000"/>
                  <a:lumOff val="35000"/>
                </a:schemeClr>
              </a:solidFill>
            </a:endParaRPr>
          </a:p>
          <a:p>
            <a:pPr marL="342900" indent="-342900" algn="just">
              <a:lnSpc>
                <a:spcPct val="120000"/>
              </a:lnSpc>
              <a:buFont typeface="Arial" panose="020B0604020202020204" pitchFamily="34" charset="0"/>
              <a:buChar char="•"/>
            </a:pPr>
            <a:endParaRPr lang="en-US" altLang="zh-CN" sz="2000" dirty="0" smtClean="0">
              <a:solidFill>
                <a:schemeClr val="tx1">
                  <a:lumMod val="65000"/>
                  <a:lumOff val="35000"/>
                </a:schemeClr>
              </a:solidFill>
            </a:endParaRPr>
          </a:p>
          <a:p>
            <a:pPr marL="342900" indent="-342900" algn="just">
              <a:lnSpc>
                <a:spcPct val="120000"/>
              </a:lnSpc>
              <a:buFont typeface="Arial" panose="020B0604020202020204" pitchFamily="34" charset="0"/>
              <a:buChar char="•"/>
            </a:pPr>
            <a:r>
              <a:rPr lang="zh-CN" altLang="en-US" sz="2000" dirty="0" smtClean="0">
                <a:solidFill>
                  <a:schemeClr val="tx1">
                    <a:lumMod val="65000"/>
                    <a:lumOff val="35000"/>
                  </a:schemeClr>
                </a:solidFill>
              </a:rPr>
              <a:t>经过分词：特别</a:t>
            </a:r>
            <a:r>
              <a:rPr lang="zh-CN" altLang="en-US" sz="2000" dirty="0">
                <a:solidFill>
                  <a:schemeClr val="tx1">
                    <a:lumMod val="65000"/>
                    <a:lumOff val="35000"/>
                  </a:schemeClr>
                </a:solidFill>
              </a:rPr>
              <a:t>我喜欢的是</a:t>
            </a:r>
            <a:r>
              <a:rPr lang="en-US" altLang="zh-CN" sz="2000" dirty="0">
                <a:solidFill>
                  <a:schemeClr val="tx1">
                    <a:lumMod val="65000"/>
                    <a:lumOff val="35000"/>
                  </a:schemeClr>
                </a:solidFill>
              </a:rPr>
              <a:t>[UNK]</a:t>
            </a:r>
            <a:r>
              <a:rPr lang="zh-CN" altLang="en-US" sz="2000" dirty="0">
                <a:solidFill>
                  <a:schemeClr val="tx1">
                    <a:lumMod val="65000"/>
                    <a:lumOff val="35000"/>
                  </a:schemeClr>
                </a:solidFill>
              </a:rPr>
              <a:t>鱼料理</a:t>
            </a:r>
            <a:r>
              <a:rPr lang="zh-CN" altLang="en-US" sz="2000" dirty="0" smtClean="0">
                <a:solidFill>
                  <a:schemeClr val="tx1">
                    <a:lumMod val="65000"/>
                    <a:lumOff val="35000"/>
                  </a:schemeClr>
                </a:solidFill>
              </a:rPr>
              <a:t>。</a:t>
            </a:r>
            <a:endParaRPr lang="en-US" altLang="zh-CN" sz="2000" dirty="0" smtClean="0">
              <a:solidFill>
                <a:schemeClr val="tx1">
                  <a:lumMod val="65000"/>
                  <a:lumOff val="35000"/>
                </a:schemeClr>
              </a:solidFill>
            </a:endParaRPr>
          </a:p>
          <a:p>
            <a:pPr algn="just">
              <a:lnSpc>
                <a:spcPct val="120000"/>
              </a:lnSpc>
            </a:pPr>
            <a:r>
              <a:rPr lang="zh-CN" altLang="en-US" sz="2000" dirty="0">
                <a:solidFill>
                  <a:schemeClr val="tx1">
                    <a:lumMod val="65000"/>
                    <a:lumOff val="35000"/>
                  </a:schemeClr>
                </a:solidFill>
              </a:rPr>
              <a:t>	</a:t>
            </a:r>
            <a:endParaRPr lang="en-US" altLang="zh-CN" sz="2000" dirty="0" smtClean="0">
              <a:solidFill>
                <a:schemeClr val="tx1">
                  <a:lumMod val="65000"/>
                  <a:lumOff val="35000"/>
                </a:schemeClr>
              </a:solidFill>
            </a:endParaRPr>
          </a:p>
          <a:p>
            <a:pPr marL="342900" indent="-342900" algn="just">
              <a:lnSpc>
                <a:spcPct val="120000"/>
              </a:lnSpc>
              <a:buFont typeface="Arial" panose="020B0604020202020204" pitchFamily="34" charset="0"/>
              <a:buChar char="•"/>
            </a:pPr>
            <a:r>
              <a:rPr lang="zh-CN" altLang="en-US" sz="2000" dirty="0" smtClean="0">
                <a:solidFill>
                  <a:schemeClr val="tx1">
                    <a:lumMod val="65000"/>
                    <a:lumOff val="35000"/>
                  </a:schemeClr>
                </a:solidFill>
              </a:rPr>
              <a:t>预测结果：我</a:t>
            </a:r>
            <a:r>
              <a:rPr lang="zh-CN" altLang="en-US" sz="2000" dirty="0">
                <a:solidFill>
                  <a:schemeClr val="tx1">
                    <a:lumMod val="65000"/>
                    <a:lumOff val="35000"/>
                  </a:schemeClr>
                </a:solidFill>
              </a:rPr>
              <a:t>特别喜欢的是</a:t>
            </a:r>
            <a:r>
              <a:rPr lang="en-US" altLang="zh-CN" sz="2000" dirty="0">
                <a:solidFill>
                  <a:schemeClr val="tx1">
                    <a:lumMod val="65000"/>
                    <a:lumOff val="35000"/>
                  </a:schemeClr>
                </a:solidFill>
              </a:rPr>
              <a:t>[UNK]</a:t>
            </a:r>
            <a:r>
              <a:rPr lang="zh-CN" altLang="en-US" sz="2000" dirty="0">
                <a:solidFill>
                  <a:schemeClr val="tx1">
                    <a:lumMod val="65000"/>
                    <a:lumOff val="35000"/>
                  </a:schemeClr>
                </a:solidFill>
              </a:rPr>
              <a:t>鱼料理。</a:t>
            </a:r>
            <a:endParaRPr lang="zh-CN" altLang="en-US" sz="2000" dirty="0">
              <a:solidFill>
                <a:schemeClr val="tx1">
                  <a:lumMod val="65000"/>
                  <a:lumOff val="35000"/>
                </a:schemeClr>
              </a:solidFill>
            </a:endParaRPr>
          </a:p>
        </p:txBody>
      </p:sp>
      <p:cxnSp>
        <p:nvCxnSpPr>
          <p:cNvPr id="7" name="直接连接符 6"/>
          <p:cNvCxnSpPr/>
          <p:nvPr/>
        </p:nvCxnSpPr>
        <p:spPr>
          <a:xfrm>
            <a:off x="6693408" y="2962656"/>
            <a:ext cx="11247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690360" y="4450080"/>
            <a:ext cx="112471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818120" y="2965704"/>
            <a:ext cx="3048" cy="14874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815072" y="3727704"/>
            <a:ext cx="112471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134856" y="3538728"/>
            <a:ext cx="1723549" cy="400110"/>
          </a:xfrm>
          <a:prstGeom prst="rect">
            <a:avLst/>
          </a:prstGeom>
          <a:noFill/>
        </p:spPr>
        <p:txBody>
          <a:bodyPr wrap="none" rtlCol="0">
            <a:spAutoFit/>
          </a:bodyPr>
          <a:lstStyle/>
          <a:p>
            <a:r>
              <a:rPr lang="zh-CN" altLang="en-US" sz="2000" dirty="0">
                <a:solidFill>
                  <a:schemeClr val="tx1">
                    <a:lumMod val="65000"/>
                    <a:lumOff val="35000"/>
                  </a:schemeClr>
                </a:solidFill>
              </a:rPr>
              <a:t>最小</a:t>
            </a:r>
            <a:r>
              <a:rPr lang="zh-CN" altLang="en-US" sz="2000" dirty="0">
                <a:solidFill>
                  <a:schemeClr val="tx1">
                    <a:lumMod val="65000"/>
                    <a:lumOff val="35000"/>
                  </a:schemeClr>
                </a:solidFill>
              </a:rPr>
              <a:t>编</a:t>
            </a:r>
            <a:r>
              <a:rPr lang="zh-CN" altLang="en-US" sz="2000" dirty="0">
                <a:solidFill>
                  <a:schemeClr val="tx1">
                    <a:lumMod val="65000"/>
                    <a:lumOff val="35000"/>
                  </a:schemeClr>
                </a:solidFill>
              </a:rPr>
              <a:t>辑距离</a:t>
            </a:r>
            <a:endParaRPr lang="zh-CN" altLang="en-US" sz="2000" dirty="0">
              <a:solidFill>
                <a:schemeClr val="tx1">
                  <a:lumMod val="65000"/>
                  <a:lumOff val="35000"/>
                </a:schemeClr>
              </a:solidFill>
            </a:endParaRPr>
          </a:p>
        </p:txBody>
      </p:sp>
      <p:sp>
        <p:nvSpPr>
          <p:cNvPr id="12" name="矩形 11"/>
          <p:cNvSpPr/>
          <p:nvPr/>
        </p:nvSpPr>
        <p:spPr>
          <a:xfrm>
            <a:off x="1264920" y="1169754"/>
            <a:ext cx="9790176" cy="1200329"/>
          </a:xfrm>
          <a:prstGeom prst="rect">
            <a:avLst/>
          </a:prstGeom>
        </p:spPr>
        <p:txBody>
          <a:bodyPr wrap="square">
            <a:spAutoFit/>
          </a:bodyPr>
          <a:lstStyle/>
          <a:p>
            <a:r>
              <a:rPr lang="zh-CN" altLang="en-US" dirty="0">
                <a:solidFill>
                  <a:schemeClr val="tx1">
                    <a:lumMod val="65000"/>
                    <a:lumOff val="35000"/>
                  </a:schemeClr>
                </a:solidFill>
              </a:rPr>
              <a:t>另外，受预训练模型的词表限制，一些常见的中文标点或字符如上引号等在分词阶段会被[UNK]替代,导致模型输出也带有[UNK]标识。该标识在评测阶段会被当做错误的编辑操作。针对以上缺陷，本队伍在得到预测文本后，从原句-预测平行文本中提取字级别的编辑操作，忽略所有与未知标识符相关的操作，并将筛选过后的编辑操作复原为新的预测文本，以此作为最终输出。</a:t>
            </a:r>
          </a:p>
        </p:txBody>
      </p:sp>
      <p:sp>
        <p:nvSpPr>
          <p:cNvPr id="16" name="矩形 15"/>
          <p:cNvSpPr/>
          <p:nvPr/>
        </p:nvSpPr>
        <p:spPr>
          <a:xfrm>
            <a:off x="1179576" y="5052906"/>
            <a:ext cx="9790176" cy="1200329"/>
          </a:xfrm>
          <a:prstGeom prst="rect">
            <a:avLst/>
          </a:prstGeom>
        </p:spPr>
        <p:txBody>
          <a:bodyPr wrap="square">
            <a:spAutoFit/>
          </a:bodyPr>
          <a:lstStyle/>
          <a:p>
            <a:r>
              <a:rPr lang="zh-CN" altLang="en-US" dirty="0">
                <a:solidFill>
                  <a:schemeClr val="tx1">
                    <a:lumMod val="65000"/>
                    <a:lumOff val="35000"/>
                  </a:schemeClr>
                </a:solidFill>
              </a:rPr>
              <a:t>在本次比赛中，</a:t>
            </a:r>
            <a:r>
              <a:rPr lang="en-US" altLang="zh-CN" dirty="0">
                <a:solidFill>
                  <a:schemeClr val="tx1">
                    <a:lumMod val="65000"/>
                    <a:lumOff val="35000"/>
                  </a:schemeClr>
                </a:solidFill>
              </a:rPr>
              <a:t>F0.5</a:t>
            </a:r>
            <a:r>
              <a:rPr lang="zh-CN" altLang="en-US" dirty="0">
                <a:solidFill>
                  <a:schemeClr val="tx1">
                    <a:lumMod val="65000"/>
                    <a:lumOff val="35000"/>
                  </a:schemeClr>
                </a:solidFill>
              </a:rPr>
              <a:t>作为最终评价指标放大了</a:t>
            </a:r>
            <a:r>
              <a:rPr lang="en-US" altLang="zh-CN" dirty="0">
                <a:solidFill>
                  <a:schemeClr val="tx1">
                    <a:lumMod val="65000"/>
                    <a:lumOff val="35000"/>
                  </a:schemeClr>
                </a:solidFill>
              </a:rPr>
              <a:t>Precision</a:t>
            </a:r>
            <a:r>
              <a:rPr lang="zh-CN" altLang="en-US" dirty="0">
                <a:solidFill>
                  <a:schemeClr val="tx1">
                    <a:lumMod val="65000"/>
                    <a:lumOff val="35000"/>
                  </a:schemeClr>
                </a:solidFill>
              </a:rPr>
              <a:t>的比重，所以在做模型融合时，使用了三个非常相似的模型（挑选出第一阶段结束后性能最好的模型，第二阶段分别用</a:t>
            </a:r>
            <a:r>
              <a:rPr lang="en-US" altLang="zh-CN" dirty="0">
                <a:solidFill>
                  <a:schemeClr val="tx1">
                    <a:lumMod val="65000"/>
                    <a:lumOff val="35000"/>
                  </a:schemeClr>
                </a:solidFill>
              </a:rPr>
              <a:t>minimal</a:t>
            </a:r>
            <a:r>
              <a:rPr lang="zh-CN" altLang="en-US" dirty="0">
                <a:solidFill>
                  <a:schemeClr val="tx1">
                    <a:lumMod val="65000"/>
                    <a:lumOff val="35000"/>
                  </a:schemeClr>
                </a:solidFill>
              </a:rPr>
              <a:t>验证集、</a:t>
            </a:r>
            <a:r>
              <a:rPr lang="en-US" altLang="zh-CN" dirty="0">
                <a:solidFill>
                  <a:schemeClr val="tx1">
                    <a:lumMod val="65000"/>
                    <a:lumOff val="35000"/>
                  </a:schemeClr>
                </a:solidFill>
              </a:rPr>
              <a:t>minimal</a:t>
            </a:r>
            <a:r>
              <a:rPr lang="zh-CN" altLang="en-US" dirty="0">
                <a:solidFill>
                  <a:schemeClr val="tx1">
                    <a:lumMod val="65000"/>
                    <a:lumOff val="35000"/>
                  </a:schemeClr>
                </a:solidFill>
              </a:rPr>
              <a:t>验证集且更换随机种子、</a:t>
            </a:r>
            <a:r>
              <a:rPr lang="en-US" altLang="zh-CN" dirty="0" err="1">
                <a:solidFill>
                  <a:schemeClr val="tx1">
                    <a:lumMod val="65000"/>
                    <a:lumOff val="35000"/>
                  </a:schemeClr>
                </a:solidFill>
              </a:rPr>
              <a:t>minimal+fluency</a:t>
            </a:r>
            <a:r>
              <a:rPr lang="zh-CN" altLang="en-US" dirty="0">
                <a:solidFill>
                  <a:schemeClr val="tx1">
                    <a:lumMod val="65000"/>
                    <a:lumOff val="35000"/>
                  </a:schemeClr>
                </a:solidFill>
              </a:rPr>
              <a:t>验证集训练得到三个模型），将三个模型的编辑操作提取出来，只有三个模型同时出现该编辑操作时，编辑操作才会被最终采纳</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spTree>
    <p:extLst>
      <p:ext uri="{BB962C8B-B14F-4D97-AF65-F5344CB8AC3E}">
        <p14:creationId xmlns:p14="http://schemas.microsoft.com/office/powerpoint/2010/main" val="2199293468"/>
      </p:ext>
    </p:extLst>
  </p:cSld>
  <p:clrMapOvr>
    <a:masterClrMapping/>
  </p:clrMapOvr>
  <p:transition spd="slow" advTm="0">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04</a:t>
            </a:r>
          </a:p>
        </p:txBody>
      </p:sp>
      <p:sp>
        <p:nvSpPr>
          <p:cNvPr id="44" name="文本框 43">
            <a:extLst>
              <a:ext uri="{FF2B5EF4-FFF2-40B4-BE49-F238E27FC236}">
                <a16:creationId xmlns:a16="http://schemas.microsoft.com/office/drawing/2014/main" id="{91DD2887-A1AE-4E54-A475-4834B14E037C}"/>
              </a:ext>
            </a:extLst>
          </p:cNvPr>
          <p:cNvSpPr txBox="1"/>
          <p:nvPr/>
        </p:nvSpPr>
        <p:spPr>
          <a:xfrm>
            <a:off x="3169060" y="4402947"/>
            <a:ext cx="4506661" cy="5455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smtClean="0">
                <a:solidFill>
                  <a:schemeClr val="bg1"/>
                </a:solidFill>
                <a:ea typeface="+mj-ea"/>
              </a:rPr>
              <a:t>实验分析</a:t>
            </a:r>
            <a:endParaRPr lang="en-US" altLang="zh-CN" sz="2800" b="1" dirty="0">
              <a:solidFill>
                <a:schemeClr val="bg1"/>
              </a:solidFill>
              <a:ea typeface="+mj-ea"/>
            </a:endParaRPr>
          </a:p>
        </p:txBody>
      </p:sp>
      <p:sp>
        <p:nvSpPr>
          <p:cNvPr id="3" name="灯片编号占位符 2"/>
          <p:cNvSpPr>
            <a:spLocks noGrp="1"/>
          </p:cNvSpPr>
          <p:nvPr>
            <p:ph type="sldNum" sz="quarter" idx="11"/>
          </p:nvPr>
        </p:nvSpPr>
        <p:spPr/>
        <p:txBody>
          <a:bodyPr/>
          <a:lstStyle/>
          <a:p>
            <a:fld id="{C5E5DF9E-B8B4-41B6-979F-54FEDD842CBF}" type="slidenum">
              <a:rPr lang="zh-CN" altLang="en-US" smtClean="0"/>
              <a:pPr/>
              <a:t>17</a:t>
            </a:fld>
            <a:endParaRPr lang="zh-CN" altLang="en-US" dirty="0"/>
          </a:p>
        </p:txBody>
      </p:sp>
    </p:spTree>
    <p:extLst>
      <p:ext uri="{BB962C8B-B14F-4D97-AF65-F5344CB8AC3E}">
        <p14:creationId xmlns:p14="http://schemas.microsoft.com/office/powerpoint/2010/main" val="112505667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5DA08EBE-D407-46FB-AA96-350A4C30626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总体结果</a:t>
            </a:r>
            <a:endParaRPr lang="en-US" altLang="zh-CN" sz="2800" b="1" dirty="0">
              <a:solidFill>
                <a:srgbClr val="8B0012"/>
              </a:solidFill>
              <a:ea typeface="+mj-ea"/>
            </a:endParaRPr>
          </a:p>
        </p:txBody>
      </p:sp>
      <p:pic>
        <p:nvPicPr>
          <p:cNvPr id="2" name="图片 1"/>
          <p:cNvPicPr>
            <a:picLocks noChangeAspect="1"/>
          </p:cNvPicPr>
          <p:nvPr/>
        </p:nvPicPr>
        <p:blipFill>
          <a:blip r:embed="rId3"/>
          <a:stretch>
            <a:fillRect/>
          </a:stretch>
        </p:blipFill>
        <p:spPr>
          <a:xfrm>
            <a:off x="1300353" y="2801303"/>
            <a:ext cx="9983343" cy="3176518"/>
          </a:xfrm>
          <a:prstGeom prst="rect">
            <a:avLst/>
          </a:prstGeom>
        </p:spPr>
      </p:pic>
      <p:sp>
        <p:nvSpPr>
          <p:cNvPr id="5" name="矩形 4"/>
          <p:cNvSpPr/>
          <p:nvPr/>
        </p:nvSpPr>
        <p:spPr>
          <a:xfrm>
            <a:off x="1466088" y="1190720"/>
            <a:ext cx="9515856" cy="1323439"/>
          </a:xfrm>
          <a:prstGeom prst="rect">
            <a:avLst/>
          </a:prstGeom>
        </p:spPr>
        <p:txBody>
          <a:bodyPr wrap="square">
            <a:spAutoFit/>
          </a:bodyPr>
          <a:lstStyle/>
          <a:p>
            <a:r>
              <a:rPr lang="zh-CN" altLang="en-US" sz="2000" dirty="0">
                <a:solidFill>
                  <a:schemeClr val="tx1">
                    <a:lumMod val="65000"/>
                    <a:lumOff val="35000"/>
                  </a:schemeClr>
                </a:solidFill>
              </a:rPr>
              <a:t>本次比赛的测试数据集采用封闭方式给出，仅给定原文本，由各个队伍提交结果文件至在线测评平台。在比赛的两个阶段，每支队伍每天均可提交5次测试集结果</a:t>
            </a:r>
            <a:r>
              <a:rPr lang="zh-CN" altLang="en-US" sz="2000" dirty="0" smtClean="0">
                <a:solidFill>
                  <a:schemeClr val="tx1">
                    <a:lumMod val="65000"/>
                    <a:lumOff val="35000"/>
                  </a:schemeClr>
                </a:solidFill>
              </a:rPr>
              <a:t>。</a:t>
            </a:r>
            <a:r>
              <a:rPr lang="zh-CN" altLang="en-US" sz="2000" dirty="0">
                <a:solidFill>
                  <a:schemeClr val="tx1">
                    <a:lumMod val="65000"/>
                    <a:lumOff val="35000"/>
                  </a:schemeClr>
                </a:solidFill>
              </a:rPr>
              <a:t>下表</a:t>
            </a:r>
            <a:r>
              <a:rPr lang="zh-CN" altLang="en-US" sz="2000" dirty="0" smtClean="0">
                <a:solidFill>
                  <a:schemeClr val="tx1">
                    <a:lumMod val="65000"/>
                    <a:lumOff val="35000"/>
                  </a:schemeClr>
                </a:solidFill>
              </a:rPr>
              <a:t>展示</a:t>
            </a:r>
            <a:r>
              <a:rPr lang="zh-CN" altLang="en-US" sz="2000" dirty="0">
                <a:solidFill>
                  <a:schemeClr val="tx1">
                    <a:lumMod val="65000"/>
                    <a:lumOff val="35000"/>
                  </a:schemeClr>
                </a:solidFill>
              </a:rPr>
              <a:t>了赛道三的第二阶段中指标超过官方基线模型的队伍，BART-base为官方基线模型，kk为本队队名。</a:t>
            </a:r>
          </a:p>
        </p:txBody>
      </p:sp>
    </p:spTree>
    <p:extLst>
      <p:ext uri="{BB962C8B-B14F-4D97-AF65-F5344CB8AC3E}">
        <p14:creationId xmlns:p14="http://schemas.microsoft.com/office/powerpoint/2010/main" val="3004703488"/>
      </p:ext>
    </p:extLst>
  </p:cSld>
  <p:clrMapOvr>
    <a:masterClrMapping/>
  </p:clrMapOvr>
  <p:transition spd="slow" advTm="0">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5DA08EBE-D407-46FB-AA96-350A4C30626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加噪方式分析</a:t>
            </a:r>
            <a:endParaRPr lang="en-US" altLang="zh-CN" sz="2800" b="1" dirty="0">
              <a:solidFill>
                <a:srgbClr val="8B0012"/>
              </a:solidFill>
              <a:ea typeface="+mj-ea"/>
            </a:endParaRPr>
          </a:p>
        </p:txBody>
      </p:sp>
      <p:sp>
        <p:nvSpPr>
          <p:cNvPr id="5" name="矩形 4"/>
          <p:cNvSpPr/>
          <p:nvPr/>
        </p:nvSpPr>
        <p:spPr>
          <a:xfrm>
            <a:off x="1466088" y="1190720"/>
            <a:ext cx="9515856" cy="1569660"/>
          </a:xfrm>
          <a:prstGeom prst="rect">
            <a:avLst/>
          </a:prstGeom>
        </p:spPr>
        <p:txBody>
          <a:bodyPr wrap="square">
            <a:spAutoFit/>
          </a:bodyPr>
          <a:lstStyle/>
          <a:p>
            <a:r>
              <a:rPr lang="zh-CN" altLang="en-US" sz="1600" dirty="0" smtClean="0">
                <a:solidFill>
                  <a:schemeClr val="tx1">
                    <a:lumMod val="65000"/>
                    <a:lumOff val="35000"/>
                  </a:schemeClr>
                </a:solidFill>
              </a:rPr>
              <a:t>本</a:t>
            </a:r>
            <a:r>
              <a:rPr lang="zh-CN" altLang="en-US" sz="1600" dirty="0">
                <a:solidFill>
                  <a:schemeClr val="tx1">
                    <a:lumMod val="65000"/>
                    <a:lumOff val="35000"/>
                  </a:schemeClr>
                </a:solidFill>
              </a:rPr>
              <a:t>队伍探究了两个超</a:t>
            </a:r>
            <a:r>
              <a:rPr lang="zh-CN" altLang="en-US" sz="1600" dirty="0" smtClean="0">
                <a:solidFill>
                  <a:schemeClr val="tx1">
                    <a:lumMod val="65000"/>
                    <a:lumOff val="35000"/>
                  </a:schemeClr>
                </a:solidFill>
              </a:rPr>
              <a:t>参数在</a:t>
            </a:r>
            <a:r>
              <a:rPr lang="zh-CN" altLang="en-US" sz="1600" dirty="0">
                <a:solidFill>
                  <a:schemeClr val="tx1">
                    <a:lumMod val="65000"/>
                    <a:lumOff val="35000"/>
                  </a:schemeClr>
                </a:solidFill>
              </a:rPr>
              <a:t>第一阶段训练的加噪过程中的影响，</a:t>
            </a:r>
            <a:r>
              <a:rPr lang="zh-CN" altLang="en-US" sz="1600" dirty="0" smtClean="0">
                <a:solidFill>
                  <a:schemeClr val="tx1">
                    <a:lumMod val="65000"/>
                    <a:lumOff val="35000"/>
                  </a:schemeClr>
                </a:solidFill>
              </a:rPr>
              <a:t>图片所</a:t>
            </a:r>
            <a:r>
              <a:rPr lang="zh-CN" altLang="en-US" sz="1600" dirty="0">
                <a:solidFill>
                  <a:schemeClr val="tx1">
                    <a:lumMod val="65000"/>
                    <a:lumOff val="35000"/>
                  </a:schemeClr>
                </a:solidFill>
              </a:rPr>
              <a:t>示为动态加噪情况下的验证集得分，且未添加模型后处理环节。加噪</a:t>
            </a:r>
            <a:r>
              <a:rPr lang="zh-CN" altLang="en-US" sz="1600" dirty="0" smtClean="0">
                <a:solidFill>
                  <a:schemeClr val="tx1">
                    <a:lumMod val="65000"/>
                    <a:lumOff val="35000"/>
                  </a:schemeClr>
                </a:solidFill>
              </a:rPr>
              <a:t>比例分别</a:t>
            </a:r>
            <a:r>
              <a:rPr lang="zh-CN" altLang="en-US" sz="1600" dirty="0">
                <a:solidFill>
                  <a:schemeClr val="tx1">
                    <a:lumMod val="65000"/>
                    <a:lumOff val="35000"/>
                  </a:schemeClr>
                </a:solidFill>
              </a:rPr>
              <a:t>取</a:t>
            </a:r>
            <a:r>
              <a:rPr lang="en-US" altLang="zh-CN" sz="1600" dirty="0">
                <a:solidFill>
                  <a:schemeClr val="tx1">
                    <a:lumMod val="65000"/>
                    <a:lumOff val="35000"/>
                  </a:schemeClr>
                </a:solidFill>
              </a:rPr>
              <a:t>0.1</a:t>
            </a:r>
            <a:r>
              <a:rPr lang="zh-CN" altLang="en-US" sz="1600" dirty="0">
                <a:solidFill>
                  <a:schemeClr val="tx1">
                    <a:lumMod val="65000"/>
                    <a:lumOff val="35000"/>
                  </a:schemeClr>
                </a:solidFill>
              </a:rPr>
              <a:t>、</a:t>
            </a:r>
            <a:r>
              <a:rPr lang="en-US" altLang="zh-CN" sz="1600" dirty="0">
                <a:solidFill>
                  <a:schemeClr val="tx1">
                    <a:lumMod val="65000"/>
                    <a:lumOff val="35000"/>
                  </a:schemeClr>
                </a:solidFill>
              </a:rPr>
              <a:t>0.2</a:t>
            </a:r>
            <a:r>
              <a:rPr lang="zh-CN" altLang="en-US" sz="1600" dirty="0">
                <a:solidFill>
                  <a:schemeClr val="tx1">
                    <a:lumMod val="65000"/>
                    <a:lumOff val="35000"/>
                  </a:schemeClr>
                </a:solidFill>
              </a:rPr>
              <a:t>、</a:t>
            </a:r>
            <a:r>
              <a:rPr lang="en-US" altLang="zh-CN" sz="1600" dirty="0">
                <a:solidFill>
                  <a:schemeClr val="tx1">
                    <a:lumMod val="65000"/>
                    <a:lumOff val="35000"/>
                  </a:schemeClr>
                </a:solidFill>
              </a:rPr>
              <a:t>0.3</a:t>
            </a:r>
            <a:r>
              <a:rPr lang="zh-CN" altLang="en-US" sz="1600" dirty="0">
                <a:solidFill>
                  <a:schemeClr val="tx1">
                    <a:lumMod val="65000"/>
                    <a:lumOff val="35000"/>
                  </a:schemeClr>
                </a:solidFill>
              </a:rPr>
              <a:t>、</a:t>
            </a:r>
            <a:r>
              <a:rPr lang="en-US" altLang="zh-CN" sz="1600" dirty="0">
                <a:solidFill>
                  <a:schemeClr val="tx1">
                    <a:lumMod val="65000"/>
                    <a:lumOff val="35000"/>
                  </a:schemeClr>
                </a:solidFill>
              </a:rPr>
              <a:t>0.5</a:t>
            </a:r>
            <a:r>
              <a:rPr lang="zh-CN" altLang="en-US" sz="1600" dirty="0">
                <a:solidFill>
                  <a:schemeClr val="tx1">
                    <a:lumMod val="65000"/>
                    <a:lumOff val="35000"/>
                  </a:schemeClr>
                </a:solidFill>
              </a:rPr>
              <a:t>和</a:t>
            </a:r>
            <a:r>
              <a:rPr lang="en-US" altLang="zh-CN" sz="1600" dirty="0">
                <a:solidFill>
                  <a:schemeClr val="tx1">
                    <a:lumMod val="65000"/>
                    <a:lumOff val="35000"/>
                  </a:schemeClr>
                </a:solidFill>
              </a:rPr>
              <a:t>0.7</a:t>
            </a:r>
            <a:r>
              <a:rPr lang="zh-CN" altLang="en-US" sz="1600" dirty="0">
                <a:solidFill>
                  <a:schemeClr val="tx1">
                    <a:lumMod val="65000"/>
                    <a:lumOff val="35000"/>
                  </a:schemeClr>
                </a:solidFill>
              </a:rPr>
              <a:t>，</a:t>
            </a:r>
            <a:r>
              <a:rPr lang="en-US" altLang="zh-CN" sz="1600" dirty="0">
                <a:solidFill>
                  <a:schemeClr val="tx1">
                    <a:lumMod val="65000"/>
                    <a:lumOff val="35000"/>
                  </a:schemeClr>
                </a:solidFill>
              </a:rPr>
              <a:t>F0.5</a:t>
            </a:r>
            <a:r>
              <a:rPr lang="zh-CN" altLang="en-US" sz="1600" dirty="0">
                <a:solidFill>
                  <a:schemeClr val="tx1">
                    <a:lumMod val="65000"/>
                    <a:lumOff val="35000"/>
                  </a:schemeClr>
                </a:solidFill>
              </a:rPr>
              <a:t>表示最小改动</a:t>
            </a:r>
            <a:r>
              <a:rPr lang="en-US" altLang="zh-CN" sz="1600" dirty="0">
                <a:solidFill>
                  <a:schemeClr val="tx1">
                    <a:lumMod val="65000"/>
                    <a:lumOff val="35000"/>
                  </a:schemeClr>
                </a:solidFill>
              </a:rPr>
              <a:t>F0.5</a:t>
            </a:r>
            <a:r>
              <a:rPr lang="zh-CN" altLang="en-US" sz="1600" dirty="0">
                <a:solidFill>
                  <a:schemeClr val="tx1">
                    <a:lumMod val="65000"/>
                    <a:lumOff val="35000"/>
                  </a:schemeClr>
                </a:solidFill>
              </a:rPr>
              <a:t>和流利提升</a:t>
            </a:r>
            <a:r>
              <a:rPr lang="en-US" altLang="zh-CN" sz="1600" dirty="0">
                <a:solidFill>
                  <a:schemeClr val="tx1">
                    <a:lumMod val="65000"/>
                    <a:lumOff val="35000"/>
                  </a:schemeClr>
                </a:solidFill>
              </a:rPr>
              <a:t>F0.5</a:t>
            </a:r>
            <a:r>
              <a:rPr lang="zh-CN" altLang="en-US" sz="1600" dirty="0">
                <a:solidFill>
                  <a:schemeClr val="tx1">
                    <a:lumMod val="65000"/>
                    <a:lumOff val="35000"/>
                  </a:schemeClr>
                </a:solidFill>
              </a:rPr>
              <a:t>的均值，当被加噪的句子占训练集句子的</a:t>
            </a:r>
            <a:r>
              <a:rPr lang="en-US" altLang="zh-CN" sz="1600" dirty="0" smtClean="0">
                <a:solidFill>
                  <a:schemeClr val="tx1">
                    <a:lumMod val="65000"/>
                    <a:lumOff val="35000"/>
                  </a:schemeClr>
                </a:solidFill>
              </a:rPr>
              <a:t>10%</a:t>
            </a:r>
            <a:r>
              <a:rPr lang="zh-CN" altLang="en-US" sz="1600" dirty="0">
                <a:solidFill>
                  <a:schemeClr val="tx1">
                    <a:lumMod val="65000"/>
                    <a:lumOff val="35000"/>
                  </a:schemeClr>
                </a:solidFill>
              </a:rPr>
              <a:t>时，模型效果最好，当加噪比例持续增大时，噪声将会对模型表现产生负面影响。加噪次数的范围从</a:t>
            </a:r>
            <a:r>
              <a:rPr lang="en-US" altLang="zh-CN" sz="1600" dirty="0">
                <a:solidFill>
                  <a:schemeClr val="tx1">
                    <a:lumMod val="65000"/>
                    <a:lumOff val="35000"/>
                  </a:schemeClr>
                </a:solidFill>
              </a:rPr>
              <a:t>2</a:t>
            </a:r>
            <a:r>
              <a:rPr lang="zh-CN" altLang="en-US" sz="1600" dirty="0">
                <a:solidFill>
                  <a:schemeClr val="tx1">
                    <a:lumMod val="65000"/>
                    <a:lumOff val="35000"/>
                  </a:schemeClr>
                </a:solidFill>
              </a:rPr>
              <a:t>次至</a:t>
            </a:r>
            <a:r>
              <a:rPr lang="en-US" altLang="zh-CN" sz="1600" dirty="0">
                <a:solidFill>
                  <a:schemeClr val="tx1">
                    <a:lumMod val="65000"/>
                    <a:lumOff val="35000"/>
                  </a:schemeClr>
                </a:solidFill>
              </a:rPr>
              <a:t>6</a:t>
            </a:r>
            <a:r>
              <a:rPr lang="zh-CN" altLang="en-US" sz="1600" dirty="0">
                <a:solidFill>
                  <a:schemeClr val="tx1">
                    <a:lumMod val="65000"/>
                    <a:lumOff val="35000"/>
                  </a:schemeClr>
                </a:solidFill>
              </a:rPr>
              <a:t>次，从图中可知，当被加噪的句子有</a:t>
            </a:r>
            <a:r>
              <a:rPr lang="en-US" altLang="zh-CN" sz="1600" dirty="0">
                <a:solidFill>
                  <a:schemeClr val="tx1">
                    <a:lumMod val="65000"/>
                    <a:lumOff val="35000"/>
                  </a:schemeClr>
                </a:solidFill>
              </a:rPr>
              <a:t>4</a:t>
            </a:r>
            <a:r>
              <a:rPr lang="zh-CN" altLang="en-US" sz="1600" dirty="0">
                <a:solidFill>
                  <a:schemeClr val="tx1">
                    <a:lumMod val="65000"/>
                    <a:lumOff val="35000"/>
                  </a:schemeClr>
                </a:solidFill>
              </a:rPr>
              <a:t>个字符被随机替换时，模型效果最好，加噪次数过大或过小都无法使模型在泛化性和鲁棒性之间达到平衡。另外，在同样的加噪</a:t>
            </a:r>
            <a:r>
              <a:rPr lang="zh-CN" altLang="en-US" sz="1600" dirty="0" smtClean="0">
                <a:solidFill>
                  <a:schemeClr val="tx1">
                    <a:lumMod val="65000"/>
                    <a:lumOff val="35000"/>
                  </a:schemeClr>
                </a:solidFill>
              </a:rPr>
              <a:t>比例和</a:t>
            </a:r>
            <a:r>
              <a:rPr lang="zh-CN" altLang="en-US" sz="1600" dirty="0">
                <a:solidFill>
                  <a:schemeClr val="tx1">
                    <a:lumMod val="65000"/>
                    <a:lumOff val="35000"/>
                  </a:schemeClr>
                </a:solidFill>
              </a:rPr>
              <a:t>加噪</a:t>
            </a:r>
            <a:r>
              <a:rPr lang="zh-CN" altLang="en-US" sz="1600" dirty="0" smtClean="0">
                <a:solidFill>
                  <a:schemeClr val="tx1">
                    <a:lumMod val="65000"/>
                    <a:lumOff val="35000"/>
                  </a:schemeClr>
                </a:solidFill>
              </a:rPr>
              <a:t>次数下</a:t>
            </a:r>
            <a:r>
              <a:rPr lang="zh-CN" altLang="en-US" sz="1600" dirty="0">
                <a:solidFill>
                  <a:schemeClr val="tx1">
                    <a:lumMod val="65000"/>
                    <a:lumOff val="35000"/>
                  </a:schemeClr>
                </a:solidFill>
              </a:rPr>
              <a:t>，动态加噪方式的模型表现略优于静态加噪方式</a:t>
            </a:r>
            <a:r>
              <a:rPr lang="zh-CN" altLang="en-US" sz="1600" dirty="0" smtClean="0">
                <a:solidFill>
                  <a:schemeClr val="tx1">
                    <a:lumMod val="65000"/>
                    <a:lumOff val="35000"/>
                  </a:schemeClr>
                </a:solidFill>
              </a:rPr>
              <a:t>，</a:t>
            </a:r>
            <a:endParaRPr lang="zh-CN" altLang="en-US" sz="1600"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2193798" y="2904554"/>
            <a:ext cx="7581138" cy="3086191"/>
          </a:xfrm>
          <a:prstGeom prst="rect">
            <a:avLst/>
          </a:prstGeom>
        </p:spPr>
      </p:pic>
    </p:spTree>
    <p:extLst>
      <p:ext uri="{BB962C8B-B14F-4D97-AF65-F5344CB8AC3E}">
        <p14:creationId xmlns:p14="http://schemas.microsoft.com/office/powerpoint/2010/main" val="1260342855"/>
      </p:ext>
    </p:extLst>
  </p:cSld>
  <p:clrMapOvr>
    <a:masterClrMapping/>
  </p:clrMapOvr>
  <p:transition spd="slow" advTm="0">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62869D-9515-4915-A04B-255137F3908B}"/>
              </a:ext>
            </a:extLst>
          </p:cNvPr>
          <p:cNvSpPr txBox="1"/>
          <p:nvPr/>
        </p:nvSpPr>
        <p:spPr>
          <a:xfrm>
            <a:off x="1971233" y="437364"/>
            <a:ext cx="3320168" cy="73539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4000" b="1" dirty="0">
                <a:solidFill>
                  <a:srgbClr val="C00000"/>
                </a:solidFill>
                <a:ea typeface="+mj-ea"/>
              </a:rPr>
              <a:t>CONTENT</a:t>
            </a:r>
          </a:p>
        </p:txBody>
      </p:sp>
      <p:sp>
        <p:nvSpPr>
          <p:cNvPr id="4" name="菱形 3">
            <a:extLst>
              <a:ext uri="{FF2B5EF4-FFF2-40B4-BE49-F238E27FC236}">
                <a16:creationId xmlns:a16="http://schemas.microsoft.com/office/drawing/2014/main" id="{3F6F3D7F-015C-4E17-B6B6-25EC93691CB0}"/>
              </a:ext>
            </a:extLst>
          </p:cNvPr>
          <p:cNvSpPr/>
          <p:nvPr/>
        </p:nvSpPr>
        <p:spPr>
          <a:xfrm>
            <a:off x="2667000" y="1"/>
            <a:ext cx="6858000" cy="6858000"/>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a:extLst>
              <a:ext uri="{FF2B5EF4-FFF2-40B4-BE49-F238E27FC236}">
                <a16:creationId xmlns:a16="http://schemas.microsoft.com/office/drawing/2014/main" id="{1C301ED5-5F13-4BAE-AF74-ADF209D35C84}"/>
              </a:ext>
            </a:extLst>
          </p:cNvPr>
          <p:cNvSpPr/>
          <p:nvPr/>
        </p:nvSpPr>
        <p:spPr>
          <a:xfrm>
            <a:off x="1192891" y="2590800"/>
            <a:ext cx="1676402" cy="167640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a:extLst>
              <a:ext uri="{FF2B5EF4-FFF2-40B4-BE49-F238E27FC236}">
                <a16:creationId xmlns:a16="http://schemas.microsoft.com/office/drawing/2014/main" id="{59201687-0036-4502-91E0-403DF5A816A4}"/>
              </a:ext>
            </a:extLst>
          </p:cNvPr>
          <p:cNvSpPr/>
          <p:nvPr/>
        </p:nvSpPr>
        <p:spPr>
          <a:xfrm>
            <a:off x="3902830" y="2590800"/>
            <a:ext cx="1676402" cy="167640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105D48FB-94C9-4D0E-99C8-CF79FA62B316}"/>
              </a:ext>
            </a:extLst>
          </p:cNvPr>
          <p:cNvSpPr/>
          <p:nvPr/>
        </p:nvSpPr>
        <p:spPr>
          <a:xfrm>
            <a:off x="6612769" y="2590800"/>
            <a:ext cx="1676402" cy="167640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C4B61884-4141-40AF-A72F-0F7980E7D197}"/>
              </a:ext>
            </a:extLst>
          </p:cNvPr>
          <p:cNvSpPr/>
          <p:nvPr/>
        </p:nvSpPr>
        <p:spPr>
          <a:xfrm>
            <a:off x="9322707" y="2590800"/>
            <a:ext cx="1676402" cy="167640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44E5C92D-6ED6-48F9-853F-DB850B458CE6}"/>
              </a:ext>
            </a:extLst>
          </p:cNvPr>
          <p:cNvGrpSpPr/>
          <p:nvPr/>
        </p:nvGrpSpPr>
        <p:grpSpPr>
          <a:xfrm>
            <a:off x="921378" y="4407574"/>
            <a:ext cx="2219428" cy="612155"/>
            <a:chOff x="921378" y="4407574"/>
            <a:chExt cx="2219428" cy="612155"/>
          </a:xfrm>
        </p:grpSpPr>
        <p:sp>
          <p:nvSpPr>
            <p:cNvPr id="11" name="文本框 10">
              <a:extLst>
                <a:ext uri="{FF2B5EF4-FFF2-40B4-BE49-F238E27FC236}">
                  <a16:creationId xmlns:a16="http://schemas.microsoft.com/office/drawing/2014/main" id="{0B6328B5-727C-4A34-B718-B74F22405EBA}"/>
                </a:ext>
              </a:extLst>
            </p:cNvPr>
            <p:cNvSpPr txBox="1"/>
            <p:nvPr/>
          </p:nvSpPr>
          <p:spPr>
            <a:xfrm>
              <a:off x="921378"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a:solidFill>
                    <a:srgbClr val="C00000"/>
                  </a:solidFill>
                  <a:ea typeface="+mj-ea"/>
                </a:rPr>
                <a:t>背景介绍</a:t>
              </a:r>
              <a:endParaRPr lang="en-US" altLang="zh-CN" b="1" dirty="0">
                <a:solidFill>
                  <a:srgbClr val="C00000"/>
                </a:solidFill>
                <a:ea typeface="+mj-ea"/>
              </a:endParaRPr>
            </a:p>
          </p:txBody>
        </p:sp>
        <p:sp>
          <p:nvSpPr>
            <p:cNvPr id="12" name="文本框 11">
              <a:extLst>
                <a:ext uri="{FF2B5EF4-FFF2-40B4-BE49-F238E27FC236}">
                  <a16:creationId xmlns:a16="http://schemas.microsoft.com/office/drawing/2014/main" id="{A562959B-0389-4F3E-BC3B-2609BBF6069D}"/>
                </a:ext>
              </a:extLst>
            </p:cNvPr>
            <p:cNvSpPr txBox="1"/>
            <p:nvPr/>
          </p:nvSpPr>
          <p:spPr>
            <a:xfrm>
              <a:off x="1061148" y="4781522"/>
              <a:ext cx="1939886"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mj-ea"/>
                <a:ea typeface="+mj-ea"/>
              </a:endParaRPr>
            </a:p>
          </p:txBody>
        </p:sp>
      </p:grpSp>
      <p:grpSp>
        <p:nvGrpSpPr>
          <p:cNvPr id="10" name="组合 9">
            <a:extLst>
              <a:ext uri="{FF2B5EF4-FFF2-40B4-BE49-F238E27FC236}">
                <a16:creationId xmlns:a16="http://schemas.microsoft.com/office/drawing/2014/main" id="{54B27F88-9ED6-4BDA-9CC4-C1D7661AE589}"/>
              </a:ext>
            </a:extLst>
          </p:cNvPr>
          <p:cNvGrpSpPr/>
          <p:nvPr/>
        </p:nvGrpSpPr>
        <p:grpSpPr>
          <a:xfrm>
            <a:off x="3631317" y="4407574"/>
            <a:ext cx="2219428" cy="612155"/>
            <a:chOff x="3631317" y="4407574"/>
            <a:chExt cx="2219428" cy="612155"/>
          </a:xfrm>
        </p:grpSpPr>
        <p:sp>
          <p:nvSpPr>
            <p:cNvPr id="14" name="文本框 13">
              <a:extLst>
                <a:ext uri="{FF2B5EF4-FFF2-40B4-BE49-F238E27FC236}">
                  <a16:creationId xmlns:a16="http://schemas.microsoft.com/office/drawing/2014/main" id="{4C5D6AF2-C210-4459-A2CE-21A60481E011}"/>
                </a:ext>
              </a:extLst>
            </p:cNvPr>
            <p:cNvSpPr txBox="1"/>
            <p:nvPr/>
          </p:nvSpPr>
          <p:spPr>
            <a:xfrm>
              <a:off x="3631317"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smtClean="0">
                  <a:solidFill>
                    <a:srgbClr val="C00000"/>
                  </a:solidFill>
                  <a:ea typeface="+mj-ea"/>
                </a:rPr>
                <a:t>任务定义</a:t>
              </a:r>
              <a:endParaRPr lang="en-US" altLang="zh-CN" b="1" dirty="0">
                <a:solidFill>
                  <a:srgbClr val="C00000"/>
                </a:solidFill>
                <a:ea typeface="+mj-ea"/>
              </a:endParaRPr>
            </a:p>
          </p:txBody>
        </p:sp>
        <p:sp>
          <p:nvSpPr>
            <p:cNvPr id="15" name="文本框 14">
              <a:extLst>
                <a:ext uri="{FF2B5EF4-FFF2-40B4-BE49-F238E27FC236}">
                  <a16:creationId xmlns:a16="http://schemas.microsoft.com/office/drawing/2014/main" id="{57C1A8DA-1B41-4F13-8645-D261BAD90CAE}"/>
                </a:ext>
              </a:extLst>
            </p:cNvPr>
            <p:cNvSpPr txBox="1"/>
            <p:nvPr/>
          </p:nvSpPr>
          <p:spPr>
            <a:xfrm>
              <a:off x="3771087" y="4781522"/>
              <a:ext cx="1939886"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mj-ea"/>
                <a:ea typeface="+mj-ea"/>
              </a:endParaRPr>
            </a:p>
          </p:txBody>
        </p:sp>
      </p:grpSp>
      <p:grpSp>
        <p:nvGrpSpPr>
          <p:cNvPr id="13" name="组合 12">
            <a:extLst>
              <a:ext uri="{FF2B5EF4-FFF2-40B4-BE49-F238E27FC236}">
                <a16:creationId xmlns:a16="http://schemas.microsoft.com/office/drawing/2014/main" id="{811D1323-97FD-40A6-94CC-FEDCBEE19748}"/>
              </a:ext>
            </a:extLst>
          </p:cNvPr>
          <p:cNvGrpSpPr/>
          <p:nvPr/>
        </p:nvGrpSpPr>
        <p:grpSpPr>
          <a:xfrm>
            <a:off x="6341256" y="4407574"/>
            <a:ext cx="2219428" cy="612155"/>
            <a:chOff x="6341256" y="4407574"/>
            <a:chExt cx="2219428" cy="612155"/>
          </a:xfrm>
        </p:grpSpPr>
        <p:sp>
          <p:nvSpPr>
            <p:cNvPr id="17" name="文本框 16">
              <a:extLst>
                <a:ext uri="{FF2B5EF4-FFF2-40B4-BE49-F238E27FC236}">
                  <a16:creationId xmlns:a16="http://schemas.microsoft.com/office/drawing/2014/main" id="{3CC80877-75B0-4BE2-82E3-0899D0737D58}"/>
                </a:ext>
              </a:extLst>
            </p:cNvPr>
            <p:cNvSpPr txBox="1"/>
            <p:nvPr/>
          </p:nvSpPr>
          <p:spPr>
            <a:xfrm>
              <a:off x="6341256"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smtClean="0">
                  <a:solidFill>
                    <a:srgbClr val="C00000"/>
                  </a:solidFill>
                  <a:ea typeface="+mj-ea"/>
                </a:rPr>
                <a:t>模型介绍</a:t>
              </a:r>
              <a:endParaRPr lang="en-US" altLang="zh-CN" b="1" dirty="0">
                <a:solidFill>
                  <a:srgbClr val="C00000"/>
                </a:solidFill>
                <a:ea typeface="+mj-ea"/>
              </a:endParaRPr>
            </a:p>
          </p:txBody>
        </p:sp>
        <p:sp>
          <p:nvSpPr>
            <p:cNvPr id="18" name="文本框 17">
              <a:extLst>
                <a:ext uri="{FF2B5EF4-FFF2-40B4-BE49-F238E27FC236}">
                  <a16:creationId xmlns:a16="http://schemas.microsoft.com/office/drawing/2014/main" id="{32DB549E-00BE-4549-8F36-81293923C17B}"/>
                </a:ext>
              </a:extLst>
            </p:cNvPr>
            <p:cNvSpPr txBox="1"/>
            <p:nvPr/>
          </p:nvSpPr>
          <p:spPr>
            <a:xfrm>
              <a:off x="6481026" y="4781522"/>
              <a:ext cx="1939886"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mj-ea"/>
                <a:ea typeface="+mj-ea"/>
              </a:endParaRPr>
            </a:p>
          </p:txBody>
        </p:sp>
      </p:grpSp>
      <p:grpSp>
        <p:nvGrpSpPr>
          <p:cNvPr id="16" name="组合 15">
            <a:extLst>
              <a:ext uri="{FF2B5EF4-FFF2-40B4-BE49-F238E27FC236}">
                <a16:creationId xmlns:a16="http://schemas.microsoft.com/office/drawing/2014/main" id="{BFDB0C8B-744C-41FA-A6FE-EE88217F9161}"/>
              </a:ext>
            </a:extLst>
          </p:cNvPr>
          <p:cNvGrpSpPr/>
          <p:nvPr/>
        </p:nvGrpSpPr>
        <p:grpSpPr>
          <a:xfrm>
            <a:off x="9045567" y="4407574"/>
            <a:ext cx="2219428" cy="612155"/>
            <a:chOff x="9045567" y="4407574"/>
            <a:chExt cx="2219428" cy="612155"/>
          </a:xfrm>
        </p:grpSpPr>
        <p:sp>
          <p:nvSpPr>
            <p:cNvPr id="20" name="文本框 19">
              <a:extLst>
                <a:ext uri="{FF2B5EF4-FFF2-40B4-BE49-F238E27FC236}">
                  <a16:creationId xmlns:a16="http://schemas.microsoft.com/office/drawing/2014/main" id="{E322B1A5-61DD-4151-B9EC-821A858A8583}"/>
                </a:ext>
              </a:extLst>
            </p:cNvPr>
            <p:cNvSpPr txBox="1"/>
            <p:nvPr/>
          </p:nvSpPr>
          <p:spPr>
            <a:xfrm>
              <a:off x="9045567"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smtClean="0">
                  <a:solidFill>
                    <a:srgbClr val="C00000"/>
                  </a:solidFill>
                  <a:ea typeface="+mj-ea"/>
                </a:rPr>
                <a:t>实验分析</a:t>
              </a:r>
              <a:endParaRPr lang="en-US" altLang="zh-CN" b="1" dirty="0">
                <a:solidFill>
                  <a:srgbClr val="C00000"/>
                </a:solidFill>
                <a:ea typeface="+mj-ea"/>
              </a:endParaRPr>
            </a:p>
          </p:txBody>
        </p:sp>
        <p:sp>
          <p:nvSpPr>
            <p:cNvPr id="21" name="文本框 20">
              <a:extLst>
                <a:ext uri="{FF2B5EF4-FFF2-40B4-BE49-F238E27FC236}">
                  <a16:creationId xmlns:a16="http://schemas.microsoft.com/office/drawing/2014/main" id="{D863239C-4F0C-4E6E-9EF9-C4346D69AACB}"/>
                </a:ext>
              </a:extLst>
            </p:cNvPr>
            <p:cNvSpPr txBox="1"/>
            <p:nvPr/>
          </p:nvSpPr>
          <p:spPr>
            <a:xfrm>
              <a:off x="9185337" y="4781522"/>
              <a:ext cx="1939886" cy="2382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900" dirty="0">
                <a:solidFill>
                  <a:schemeClr val="bg1">
                    <a:lumMod val="50000"/>
                  </a:schemeClr>
                </a:solidFill>
                <a:latin typeface="+mj-ea"/>
                <a:ea typeface="+mj-ea"/>
              </a:endParaRPr>
            </a:p>
          </p:txBody>
        </p:sp>
      </p:grpSp>
      <p:sp>
        <p:nvSpPr>
          <p:cNvPr id="22" name="菱形 21">
            <a:extLst>
              <a:ext uri="{FF2B5EF4-FFF2-40B4-BE49-F238E27FC236}">
                <a16:creationId xmlns:a16="http://schemas.microsoft.com/office/drawing/2014/main" id="{9532E34A-7AC6-4180-A89A-6CEEBB4556AD}"/>
              </a:ext>
            </a:extLst>
          </p:cNvPr>
          <p:cNvSpPr/>
          <p:nvPr/>
        </p:nvSpPr>
        <p:spPr>
          <a:xfrm>
            <a:off x="1260132" y="2370361"/>
            <a:ext cx="529662" cy="52966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菱形 22">
            <a:extLst>
              <a:ext uri="{FF2B5EF4-FFF2-40B4-BE49-F238E27FC236}">
                <a16:creationId xmlns:a16="http://schemas.microsoft.com/office/drawing/2014/main" id="{6D62812C-E3B0-4DB5-A45D-5D8804641A01}"/>
              </a:ext>
            </a:extLst>
          </p:cNvPr>
          <p:cNvSpPr/>
          <p:nvPr/>
        </p:nvSpPr>
        <p:spPr>
          <a:xfrm>
            <a:off x="3970071" y="2370361"/>
            <a:ext cx="529662" cy="5296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菱形 23">
            <a:extLst>
              <a:ext uri="{FF2B5EF4-FFF2-40B4-BE49-F238E27FC236}">
                <a16:creationId xmlns:a16="http://schemas.microsoft.com/office/drawing/2014/main" id="{D6CC6FFB-4851-4FA2-B8F0-C3FFB91428DC}"/>
              </a:ext>
            </a:extLst>
          </p:cNvPr>
          <p:cNvSpPr/>
          <p:nvPr/>
        </p:nvSpPr>
        <p:spPr>
          <a:xfrm>
            <a:off x="6680010" y="2370361"/>
            <a:ext cx="529662" cy="5296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 name="菱形 24">
            <a:extLst>
              <a:ext uri="{FF2B5EF4-FFF2-40B4-BE49-F238E27FC236}">
                <a16:creationId xmlns:a16="http://schemas.microsoft.com/office/drawing/2014/main" id="{DB039C94-3B9C-48D5-B0EE-6EDC5ED725E0}"/>
              </a:ext>
            </a:extLst>
          </p:cNvPr>
          <p:cNvSpPr/>
          <p:nvPr/>
        </p:nvSpPr>
        <p:spPr>
          <a:xfrm>
            <a:off x="9389948" y="2370361"/>
            <a:ext cx="529662" cy="5296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0" name="椭圆 25">
            <a:extLst>
              <a:ext uri="{FF2B5EF4-FFF2-40B4-BE49-F238E27FC236}">
                <a16:creationId xmlns:a16="http://schemas.microsoft.com/office/drawing/2014/main" id="{C5E0E549-B95B-4DC1-B3B6-1F2AB0511319}"/>
              </a:ext>
            </a:extLst>
          </p:cNvPr>
          <p:cNvSpPr/>
          <p:nvPr/>
        </p:nvSpPr>
        <p:spPr>
          <a:xfrm>
            <a:off x="1821770" y="3222684"/>
            <a:ext cx="418642" cy="412632"/>
          </a:xfrm>
          <a:custGeom>
            <a:avLst/>
            <a:gdLst>
              <a:gd name="connsiteX0" fmla="*/ 155534 w 331788"/>
              <a:gd name="connsiteY0" fmla="*/ 53107 h 327025"/>
              <a:gd name="connsiteX1" fmla="*/ 176255 w 331788"/>
              <a:gd name="connsiteY1" fmla="*/ 53107 h 327025"/>
              <a:gd name="connsiteX2" fmla="*/ 283746 w 331788"/>
              <a:gd name="connsiteY2" fmla="*/ 141384 h 327025"/>
              <a:gd name="connsiteX3" fmla="*/ 288926 w 331788"/>
              <a:gd name="connsiteY3" fmla="*/ 154366 h 327025"/>
              <a:gd name="connsiteX4" fmla="*/ 288926 w 331788"/>
              <a:gd name="connsiteY4" fmla="*/ 310149 h 327025"/>
              <a:gd name="connsiteX5" fmla="*/ 273385 w 331788"/>
              <a:gd name="connsiteY5" fmla="*/ 327025 h 327025"/>
              <a:gd name="connsiteX6" fmla="*/ 207337 w 331788"/>
              <a:gd name="connsiteY6" fmla="*/ 327025 h 327025"/>
              <a:gd name="connsiteX7" fmla="*/ 207337 w 331788"/>
              <a:gd name="connsiteY7" fmla="*/ 234854 h 327025"/>
              <a:gd name="connsiteX8" fmla="*/ 195681 w 331788"/>
              <a:gd name="connsiteY8" fmla="*/ 223170 h 327025"/>
              <a:gd name="connsiteX9" fmla="*/ 136108 w 331788"/>
              <a:gd name="connsiteY9" fmla="*/ 223170 h 327025"/>
              <a:gd name="connsiteX10" fmla="*/ 124452 w 331788"/>
              <a:gd name="connsiteY10" fmla="*/ 234854 h 327025"/>
              <a:gd name="connsiteX11" fmla="*/ 124452 w 331788"/>
              <a:gd name="connsiteY11" fmla="*/ 327025 h 327025"/>
              <a:gd name="connsiteX12" fmla="*/ 58404 w 331788"/>
              <a:gd name="connsiteY12" fmla="*/ 327025 h 327025"/>
              <a:gd name="connsiteX13" fmla="*/ 42863 w 331788"/>
              <a:gd name="connsiteY13" fmla="*/ 310149 h 327025"/>
              <a:gd name="connsiteX14" fmla="*/ 42863 w 331788"/>
              <a:gd name="connsiteY14" fmla="*/ 154366 h 327025"/>
              <a:gd name="connsiteX15" fmla="*/ 48043 w 331788"/>
              <a:gd name="connsiteY15" fmla="*/ 141384 h 327025"/>
              <a:gd name="connsiteX16" fmla="*/ 155534 w 331788"/>
              <a:gd name="connsiteY16" fmla="*/ 53107 h 327025"/>
              <a:gd name="connsiteX17" fmla="*/ 165894 w 331788"/>
              <a:gd name="connsiteY17" fmla="*/ 0 h 327025"/>
              <a:gd name="connsiteX18" fmla="*/ 189223 w 331788"/>
              <a:gd name="connsiteY18" fmla="*/ 9125 h 327025"/>
              <a:gd name="connsiteX19" fmla="*/ 325308 w 331788"/>
              <a:gd name="connsiteY19" fmla="*/ 117321 h 327025"/>
              <a:gd name="connsiteX20" fmla="*/ 331788 w 331788"/>
              <a:gd name="connsiteY20" fmla="*/ 130356 h 327025"/>
              <a:gd name="connsiteX21" fmla="*/ 331788 w 331788"/>
              <a:gd name="connsiteY21" fmla="*/ 143392 h 327025"/>
              <a:gd name="connsiteX22" fmla="*/ 314940 w 331788"/>
              <a:gd name="connsiteY22" fmla="*/ 160338 h 327025"/>
              <a:gd name="connsiteX23" fmla="*/ 298091 w 331788"/>
              <a:gd name="connsiteY23" fmla="*/ 143392 h 327025"/>
              <a:gd name="connsiteX24" fmla="*/ 298091 w 331788"/>
              <a:gd name="connsiteY24" fmla="*/ 139481 h 327025"/>
              <a:gd name="connsiteX25" fmla="*/ 176263 w 331788"/>
              <a:gd name="connsiteY25" fmla="*/ 41714 h 327025"/>
              <a:gd name="connsiteX26" fmla="*/ 165894 w 331788"/>
              <a:gd name="connsiteY26" fmla="*/ 37804 h 327025"/>
              <a:gd name="connsiteX27" fmla="*/ 155526 w 331788"/>
              <a:gd name="connsiteY27" fmla="*/ 41714 h 327025"/>
              <a:gd name="connsiteX28" fmla="*/ 33697 w 331788"/>
              <a:gd name="connsiteY28" fmla="*/ 139481 h 327025"/>
              <a:gd name="connsiteX29" fmla="*/ 33697 w 331788"/>
              <a:gd name="connsiteY29" fmla="*/ 143392 h 327025"/>
              <a:gd name="connsiteX30" fmla="*/ 16849 w 331788"/>
              <a:gd name="connsiteY30" fmla="*/ 160338 h 327025"/>
              <a:gd name="connsiteX31" fmla="*/ 0 w 331788"/>
              <a:gd name="connsiteY31" fmla="*/ 143392 h 327025"/>
              <a:gd name="connsiteX32" fmla="*/ 0 w 331788"/>
              <a:gd name="connsiteY32" fmla="*/ 130356 h 327025"/>
              <a:gd name="connsiteX33" fmla="*/ 6480 w 331788"/>
              <a:gd name="connsiteY33" fmla="*/ 117321 h 327025"/>
              <a:gd name="connsiteX34" fmla="*/ 142565 w 331788"/>
              <a:gd name="connsiteY34" fmla="*/ 9125 h 327025"/>
              <a:gd name="connsiteX35" fmla="*/ 165894 w 331788"/>
              <a:gd name="connsiteY35"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1788" h="327025">
                <a:moveTo>
                  <a:pt x="155534" y="53107"/>
                </a:moveTo>
                <a:cubicBezTo>
                  <a:pt x="162009" y="49212"/>
                  <a:pt x="169780" y="49212"/>
                  <a:pt x="176255" y="53107"/>
                </a:cubicBezTo>
                <a:cubicBezTo>
                  <a:pt x="176255" y="53107"/>
                  <a:pt x="176255" y="53107"/>
                  <a:pt x="283746" y="141384"/>
                </a:cubicBezTo>
                <a:cubicBezTo>
                  <a:pt x="286336" y="143980"/>
                  <a:pt x="288926" y="149173"/>
                  <a:pt x="288926" y="154366"/>
                </a:cubicBezTo>
                <a:cubicBezTo>
                  <a:pt x="288926" y="154366"/>
                  <a:pt x="288926" y="154366"/>
                  <a:pt x="288926" y="310149"/>
                </a:cubicBezTo>
                <a:cubicBezTo>
                  <a:pt x="288926" y="319236"/>
                  <a:pt x="282451" y="327025"/>
                  <a:pt x="273385" y="327025"/>
                </a:cubicBezTo>
                <a:cubicBezTo>
                  <a:pt x="273385" y="327025"/>
                  <a:pt x="273385" y="327025"/>
                  <a:pt x="207337" y="327025"/>
                </a:cubicBezTo>
                <a:cubicBezTo>
                  <a:pt x="207337" y="327025"/>
                  <a:pt x="207337" y="327025"/>
                  <a:pt x="207337" y="234854"/>
                </a:cubicBezTo>
                <a:cubicBezTo>
                  <a:pt x="207337" y="228363"/>
                  <a:pt x="202157" y="223170"/>
                  <a:pt x="195681" y="223170"/>
                </a:cubicBezTo>
                <a:cubicBezTo>
                  <a:pt x="195681" y="223170"/>
                  <a:pt x="195681" y="223170"/>
                  <a:pt x="136108" y="223170"/>
                </a:cubicBezTo>
                <a:cubicBezTo>
                  <a:pt x="129633" y="223170"/>
                  <a:pt x="124452" y="228363"/>
                  <a:pt x="124452" y="234854"/>
                </a:cubicBezTo>
                <a:cubicBezTo>
                  <a:pt x="124452" y="234854"/>
                  <a:pt x="124452" y="234854"/>
                  <a:pt x="124452" y="327025"/>
                </a:cubicBezTo>
                <a:cubicBezTo>
                  <a:pt x="124452" y="327025"/>
                  <a:pt x="124452" y="327025"/>
                  <a:pt x="58404" y="327025"/>
                </a:cubicBezTo>
                <a:cubicBezTo>
                  <a:pt x="49338" y="327025"/>
                  <a:pt x="42863" y="319236"/>
                  <a:pt x="42863" y="310149"/>
                </a:cubicBezTo>
                <a:cubicBezTo>
                  <a:pt x="42863" y="310149"/>
                  <a:pt x="42863" y="310149"/>
                  <a:pt x="42863" y="154366"/>
                </a:cubicBezTo>
                <a:cubicBezTo>
                  <a:pt x="42863" y="149173"/>
                  <a:pt x="45453" y="143980"/>
                  <a:pt x="48043" y="141384"/>
                </a:cubicBezTo>
                <a:cubicBezTo>
                  <a:pt x="48043" y="141384"/>
                  <a:pt x="48043" y="141384"/>
                  <a:pt x="155534" y="53107"/>
                </a:cubicBezTo>
                <a:close/>
                <a:moveTo>
                  <a:pt x="165894" y="0"/>
                </a:moveTo>
                <a:cubicBezTo>
                  <a:pt x="173670" y="0"/>
                  <a:pt x="182743" y="2607"/>
                  <a:pt x="189223" y="9125"/>
                </a:cubicBezTo>
                <a:cubicBezTo>
                  <a:pt x="189223" y="9125"/>
                  <a:pt x="189223" y="9125"/>
                  <a:pt x="325308" y="117321"/>
                </a:cubicBezTo>
                <a:cubicBezTo>
                  <a:pt x="329196" y="121231"/>
                  <a:pt x="331788" y="126446"/>
                  <a:pt x="331788" y="130356"/>
                </a:cubicBezTo>
                <a:cubicBezTo>
                  <a:pt x="331788" y="130356"/>
                  <a:pt x="331788" y="138178"/>
                  <a:pt x="331788" y="143392"/>
                </a:cubicBezTo>
                <a:cubicBezTo>
                  <a:pt x="331788" y="152517"/>
                  <a:pt x="324012" y="160338"/>
                  <a:pt x="314940" y="160338"/>
                </a:cubicBezTo>
                <a:cubicBezTo>
                  <a:pt x="305867" y="160338"/>
                  <a:pt x="298091" y="152517"/>
                  <a:pt x="298091" y="143392"/>
                </a:cubicBezTo>
                <a:cubicBezTo>
                  <a:pt x="298091" y="142088"/>
                  <a:pt x="298091" y="140785"/>
                  <a:pt x="298091" y="139481"/>
                </a:cubicBezTo>
                <a:cubicBezTo>
                  <a:pt x="298091" y="139481"/>
                  <a:pt x="298091" y="139481"/>
                  <a:pt x="176263" y="41714"/>
                </a:cubicBezTo>
                <a:cubicBezTo>
                  <a:pt x="176263" y="41714"/>
                  <a:pt x="171078" y="37804"/>
                  <a:pt x="165894" y="37804"/>
                </a:cubicBezTo>
                <a:cubicBezTo>
                  <a:pt x="160710" y="37804"/>
                  <a:pt x="155526" y="41714"/>
                  <a:pt x="155526" y="41714"/>
                </a:cubicBezTo>
                <a:cubicBezTo>
                  <a:pt x="155526" y="41714"/>
                  <a:pt x="155526" y="41714"/>
                  <a:pt x="33697" y="139481"/>
                </a:cubicBezTo>
                <a:cubicBezTo>
                  <a:pt x="33697" y="140785"/>
                  <a:pt x="33697" y="142088"/>
                  <a:pt x="33697" y="143392"/>
                </a:cubicBezTo>
                <a:cubicBezTo>
                  <a:pt x="33697" y="152517"/>
                  <a:pt x="25921" y="160338"/>
                  <a:pt x="16849" y="160338"/>
                </a:cubicBezTo>
                <a:cubicBezTo>
                  <a:pt x="7776" y="160338"/>
                  <a:pt x="0" y="152517"/>
                  <a:pt x="0" y="143392"/>
                </a:cubicBezTo>
                <a:cubicBezTo>
                  <a:pt x="0" y="138178"/>
                  <a:pt x="0" y="130356"/>
                  <a:pt x="0" y="130356"/>
                </a:cubicBezTo>
                <a:cubicBezTo>
                  <a:pt x="0" y="126446"/>
                  <a:pt x="2592" y="121231"/>
                  <a:pt x="6480" y="117321"/>
                </a:cubicBezTo>
                <a:cubicBezTo>
                  <a:pt x="6480" y="117321"/>
                  <a:pt x="6480" y="117321"/>
                  <a:pt x="142565" y="9125"/>
                </a:cubicBezTo>
                <a:cubicBezTo>
                  <a:pt x="149046" y="2607"/>
                  <a:pt x="158118"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椭圆 26">
            <a:extLst>
              <a:ext uri="{FF2B5EF4-FFF2-40B4-BE49-F238E27FC236}">
                <a16:creationId xmlns:a16="http://schemas.microsoft.com/office/drawing/2014/main" id="{5DC53EBE-BD35-469D-83FB-B633320C7606}"/>
              </a:ext>
            </a:extLst>
          </p:cNvPr>
          <p:cNvSpPr/>
          <p:nvPr/>
        </p:nvSpPr>
        <p:spPr>
          <a:xfrm>
            <a:off x="4531709" y="3273730"/>
            <a:ext cx="418642" cy="31054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27">
            <a:extLst>
              <a:ext uri="{FF2B5EF4-FFF2-40B4-BE49-F238E27FC236}">
                <a16:creationId xmlns:a16="http://schemas.microsoft.com/office/drawing/2014/main" id="{47A0FE25-2EC0-4A79-A84D-D61CF20274F2}"/>
              </a:ext>
            </a:extLst>
          </p:cNvPr>
          <p:cNvSpPr/>
          <p:nvPr/>
        </p:nvSpPr>
        <p:spPr>
          <a:xfrm>
            <a:off x="7246500" y="3219679"/>
            <a:ext cx="418642" cy="41864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28">
            <a:extLst>
              <a:ext uri="{FF2B5EF4-FFF2-40B4-BE49-F238E27FC236}">
                <a16:creationId xmlns:a16="http://schemas.microsoft.com/office/drawing/2014/main" id="{DF40D5D3-2EAB-4618-9EA7-655ECDE61D05}"/>
              </a:ext>
            </a:extLst>
          </p:cNvPr>
          <p:cNvSpPr/>
          <p:nvPr/>
        </p:nvSpPr>
        <p:spPr>
          <a:xfrm>
            <a:off x="9989208" y="3219679"/>
            <a:ext cx="350537" cy="41864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63268798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500" fill="hold"/>
                                        <p:tgtEl>
                                          <p:spTgt spid="32"/>
                                        </p:tgtEl>
                                        <p:attrNameLst>
                                          <p:attrName>ppt_w</p:attrName>
                                        </p:attrNameLst>
                                      </p:cBhvr>
                                      <p:tavLst>
                                        <p:tav tm="0">
                                          <p:val>
                                            <p:fltVal val="0"/>
                                          </p:val>
                                        </p:tav>
                                        <p:tav tm="100000">
                                          <p:val>
                                            <p:strVal val="#ppt_w"/>
                                          </p:val>
                                        </p:tav>
                                      </p:tavLst>
                                    </p:anim>
                                    <p:anim calcmode="lin" valueType="num">
                                      <p:cBhvr>
                                        <p:cTn id="69" dur="500" fill="hold"/>
                                        <p:tgtEl>
                                          <p:spTgt spid="32"/>
                                        </p:tgtEl>
                                        <p:attrNameLst>
                                          <p:attrName>ppt_h</p:attrName>
                                        </p:attrNameLst>
                                      </p:cBhvr>
                                      <p:tavLst>
                                        <p:tav tm="0">
                                          <p:val>
                                            <p:fltVal val="0"/>
                                          </p:val>
                                        </p:tav>
                                        <p:tav tm="100000">
                                          <p:val>
                                            <p:strVal val="#ppt_h"/>
                                          </p:val>
                                        </p:tav>
                                      </p:tavLst>
                                    </p:anim>
                                    <p:animEffect transition="in" filter="fade">
                                      <p:cBhvr>
                                        <p:cTn id="70" dur="500"/>
                                        <p:tgtEl>
                                          <p:spTgt spid="3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par>
                          <p:cTn id="76" fill="hold">
                            <p:stCondLst>
                              <p:cond delay="1500"/>
                            </p:stCondLst>
                            <p:childTnLst>
                              <p:par>
                                <p:cTn id="77" presetID="12" presetClass="entr" presetSubtype="1"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p:tgtEl>
                                          <p:spTgt spid="9"/>
                                        </p:tgtEl>
                                        <p:attrNameLst>
                                          <p:attrName>ppt_y</p:attrName>
                                        </p:attrNameLst>
                                      </p:cBhvr>
                                      <p:tavLst>
                                        <p:tav tm="0">
                                          <p:val>
                                            <p:strVal val="#ppt_y-#ppt_h*1.125000"/>
                                          </p:val>
                                        </p:tav>
                                        <p:tav tm="100000">
                                          <p:val>
                                            <p:strVal val="#ppt_y"/>
                                          </p:val>
                                        </p:tav>
                                      </p:tavLst>
                                    </p:anim>
                                    <p:animEffect transition="in" filter="wipe(down)">
                                      <p:cBhvr>
                                        <p:cTn id="80" dur="500"/>
                                        <p:tgtEl>
                                          <p:spTgt spid="9"/>
                                        </p:tgtEl>
                                      </p:cBhvr>
                                    </p:animEffect>
                                  </p:childTnLst>
                                </p:cTn>
                              </p:par>
                            </p:childTnLst>
                          </p:cTn>
                        </p:par>
                        <p:par>
                          <p:cTn id="81" fill="hold">
                            <p:stCondLst>
                              <p:cond delay="2000"/>
                            </p:stCondLst>
                            <p:childTnLst>
                              <p:par>
                                <p:cTn id="82" presetID="12" presetClass="entr" presetSubtype="1" fill="hold" nodeType="afterEffect">
                                  <p:stCondLst>
                                    <p:cond delay="0"/>
                                  </p:stCondLst>
                                  <p:childTnLst>
                                    <p:set>
                                      <p:cBhvr>
                                        <p:cTn id="83" dur="1" fill="hold">
                                          <p:stCondLst>
                                            <p:cond delay="0"/>
                                          </p:stCondLst>
                                        </p:cTn>
                                        <p:tgtEl>
                                          <p:spTgt spid="10"/>
                                        </p:tgtEl>
                                        <p:attrNameLst>
                                          <p:attrName>style.visibility</p:attrName>
                                        </p:attrNameLst>
                                      </p:cBhvr>
                                      <p:to>
                                        <p:strVal val="visible"/>
                                      </p:to>
                                    </p:set>
                                    <p:anim calcmode="lin" valueType="num">
                                      <p:cBhvr additive="base">
                                        <p:cTn id="84" dur="500"/>
                                        <p:tgtEl>
                                          <p:spTgt spid="10"/>
                                        </p:tgtEl>
                                        <p:attrNameLst>
                                          <p:attrName>ppt_y</p:attrName>
                                        </p:attrNameLst>
                                      </p:cBhvr>
                                      <p:tavLst>
                                        <p:tav tm="0">
                                          <p:val>
                                            <p:strVal val="#ppt_y-#ppt_h*1.125000"/>
                                          </p:val>
                                        </p:tav>
                                        <p:tav tm="100000">
                                          <p:val>
                                            <p:strVal val="#ppt_y"/>
                                          </p:val>
                                        </p:tav>
                                      </p:tavLst>
                                    </p:anim>
                                    <p:animEffect transition="in" filter="wipe(down)">
                                      <p:cBhvr>
                                        <p:cTn id="85" dur="500"/>
                                        <p:tgtEl>
                                          <p:spTgt spid="10"/>
                                        </p:tgtEl>
                                      </p:cBhvr>
                                    </p:animEffect>
                                  </p:childTnLst>
                                </p:cTn>
                              </p:par>
                            </p:childTnLst>
                          </p:cTn>
                        </p:par>
                        <p:par>
                          <p:cTn id="86" fill="hold">
                            <p:stCondLst>
                              <p:cond delay="2500"/>
                            </p:stCondLst>
                            <p:childTnLst>
                              <p:par>
                                <p:cTn id="87" presetID="12" presetClass="entr" presetSubtype="1" fill="hold" nodeType="after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500"/>
                                        <p:tgtEl>
                                          <p:spTgt spid="13"/>
                                        </p:tgtEl>
                                        <p:attrNameLst>
                                          <p:attrName>ppt_y</p:attrName>
                                        </p:attrNameLst>
                                      </p:cBhvr>
                                      <p:tavLst>
                                        <p:tav tm="0">
                                          <p:val>
                                            <p:strVal val="#ppt_y-#ppt_h*1.125000"/>
                                          </p:val>
                                        </p:tav>
                                        <p:tav tm="100000">
                                          <p:val>
                                            <p:strVal val="#ppt_y"/>
                                          </p:val>
                                        </p:tav>
                                      </p:tavLst>
                                    </p:anim>
                                    <p:animEffect transition="in" filter="wipe(down)">
                                      <p:cBhvr>
                                        <p:cTn id="90" dur="500"/>
                                        <p:tgtEl>
                                          <p:spTgt spid="13"/>
                                        </p:tgtEl>
                                      </p:cBhvr>
                                    </p:animEffect>
                                  </p:childTnLst>
                                </p:cTn>
                              </p:par>
                            </p:childTnLst>
                          </p:cTn>
                        </p:par>
                        <p:par>
                          <p:cTn id="91" fill="hold">
                            <p:stCondLst>
                              <p:cond delay="3000"/>
                            </p:stCondLst>
                            <p:childTnLst>
                              <p:par>
                                <p:cTn id="92" presetID="12" presetClass="entr" presetSubtype="1"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additive="base">
                                        <p:cTn id="94" dur="500"/>
                                        <p:tgtEl>
                                          <p:spTgt spid="16"/>
                                        </p:tgtEl>
                                        <p:attrNameLst>
                                          <p:attrName>ppt_y</p:attrName>
                                        </p:attrNameLst>
                                      </p:cBhvr>
                                      <p:tavLst>
                                        <p:tav tm="0">
                                          <p:val>
                                            <p:strVal val="#ppt_y-#ppt_h*1.125000"/>
                                          </p:val>
                                        </p:tav>
                                        <p:tav tm="100000">
                                          <p:val>
                                            <p:strVal val="#ppt_y"/>
                                          </p:val>
                                        </p:tav>
                                      </p:tavLst>
                                    </p:anim>
                                    <p:animEffect transition="in" filter="wipe(down)">
                                      <p:cBhvr>
                                        <p:cTn id="9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22" grpId="0" animBg="1"/>
      <p:bldP spid="23" grpId="0" animBg="1"/>
      <p:bldP spid="24" grpId="0" animBg="1"/>
      <p:bldP spid="25"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5DA08EBE-D407-46FB-AA96-350A4C30626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消融实验</a:t>
            </a:r>
            <a:endParaRPr lang="en-US" altLang="zh-CN" sz="2800" b="1" dirty="0">
              <a:solidFill>
                <a:srgbClr val="8B0012"/>
              </a:solidFill>
              <a:ea typeface="+mj-ea"/>
            </a:endParaRPr>
          </a:p>
        </p:txBody>
      </p:sp>
      <p:sp>
        <p:nvSpPr>
          <p:cNvPr id="5" name="矩形 4"/>
          <p:cNvSpPr/>
          <p:nvPr/>
        </p:nvSpPr>
        <p:spPr>
          <a:xfrm>
            <a:off x="1274064" y="4336256"/>
            <a:ext cx="9515856" cy="1754326"/>
          </a:xfrm>
          <a:prstGeom prst="rect">
            <a:avLst/>
          </a:prstGeom>
        </p:spPr>
        <p:txBody>
          <a:bodyPr wrap="square">
            <a:spAutoFit/>
          </a:bodyPr>
          <a:lstStyle/>
          <a:p>
            <a:r>
              <a:rPr lang="zh-CN" altLang="en-US" dirty="0" smtClean="0">
                <a:solidFill>
                  <a:schemeClr val="tx1">
                    <a:lumMod val="65000"/>
                    <a:lumOff val="35000"/>
                  </a:schemeClr>
                </a:solidFill>
              </a:rPr>
              <a:t>受</a:t>
            </a:r>
            <a:r>
              <a:rPr lang="zh-CN" altLang="en-US" dirty="0">
                <a:solidFill>
                  <a:schemeClr val="tx1">
                    <a:lumMod val="65000"/>
                    <a:lumOff val="35000"/>
                  </a:schemeClr>
                </a:solidFill>
              </a:rPr>
              <a:t>预训练模型的词表限制，一些常见的中文标点或字符在分词阶段会被</a:t>
            </a:r>
            <a:r>
              <a:rPr lang="en-US" altLang="zh-CN" dirty="0">
                <a:solidFill>
                  <a:schemeClr val="tx1">
                    <a:lumMod val="65000"/>
                    <a:lumOff val="35000"/>
                  </a:schemeClr>
                </a:solidFill>
              </a:rPr>
              <a:t>[UNK]</a:t>
            </a:r>
            <a:r>
              <a:rPr lang="zh-CN" altLang="en-US" dirty="0">
                <a:solidFill>
                  <a:schemeClr val="tx1">
                    <a:lumMod val="65000"/>
                    <a:lumOff val="35000"/>
                  </a:schemeClr>
                </a:solidFill>
              </a:rPr>
              <a:t>替代</a:t>
            </a:r>
            <a:r>
              <a:rPr lang="en-US" altLang="zh-CN" dirty="0">
                <a:solidFill>
                  <a:schemeClr val="tx1">
                    <a:lumMod val="65000"/>
                    <a:lumOff val="35000"/>
                  </a:schemeClr>
                </a:solidFill>
              </a:rPr>
              <a:t>,</a:t>
            </a:r>
            <a:r>
              <a:rPr lang="zh-CN" altLang="en-US" dirty="0">
                <a:solidFill>
                  <a:schemeClr val="tx1">
                    <a:lumMod val="65000"/>
                    <a:lumOff val="35000"/>
                  </a:schemeClr>
                </a:solidFill>
              </a:rPr>
              <a:t>导致模型输出也带有</a:t>
            </a:r>
            <a:r>
              <a:rPr lang="en-US" altLang="zh-CN" dirty="0">
                <a:solidFill>
                  <a:schemeClr val="tx1">
                    <a:lumMod val="65000"/>
                    <a:lumOff val="35000"/>
                  </a:schemeClr>
                </a:solidFill>
              </a:rPr>
              <a:t>[UNK]</a:t>
            </a:r>
            <a:r>
              <a:rPr lang="zh-CN" altLang="en-US" dirty="0">
                <a:solidFill>
                  <a:schemeClr val="tx1">
                    <a:lumMod val="65000"/>
                    <a:lumOff val="35000"/>
                  </a:schemeClr>
                </a:solidFill>
              </a:rPr>
              <a:t>标识</a:t>
            </a:r>
            <a:r>
              <a:rPr lang="zh-CN" altLang="en-US" dirty="0" smtClean="0">
                <a:solidFill>
                  <a:schemeClr val="tx1">
                    <a:lumMod val="65000"/>
                    <a:lumOff val="35000"/>
                  </a:schemeClr>
                </a:solidFill>
              </a:rPr>
              <a:t>。在</a:t>
            </a:r>
            <a:r>
              <a:rPr lang="zh-CN" altLang="en-US" dirty="0">
                <a:solidFill>
                  <a:schemeClr val="tx1">
                    <a:lumMod val="65000"/>
                    <a:lumOff val="35000"/>
                  </a:schemeClr>
                </a:solidFill>
              </a:rPr>
              <a:t>此次比赛语料中，超出词表范围的字符有中文单双上下引号、生僻字“噫”等。其中，中文单双上下引号出现频率较高，训练集原句中共出现</a:t>
            </a:r>
            <a:r>
              <a:rPr lang="en-US" altLang="zh-CN" dirty="0">
                <a:solidFill>
                  <a:schemeClr val="tx1">
                    <a:lumMod val="65000"/>
                    <a:lumOff val="35000"/>
                  </a:schemeClr>
                </a:solidFill>
              </a:rPr>
              <a:t>61306</a:t>
            </a:r>
            <a:r>
              <a:rPr lang="zh-CN" altLang="en-US" dirty="0">
                <a:solidFill>
                  <a:schemeClr val="tx1">
                    <a:lumMod val="65000"/>
                    <a:lumOff val="35000"/>
                  </a:schemeClr>
                </a:solidFill>
              </a:rPr>
              <a:t>次，验证集原句中共出现</a:t>
            </a:r>
            <a:r>
              <a:rPr lang="en-US" altLang="zh-CN" dirty="0">
                <a:solidFill>
                  <a:schemeClr val="tx1">
                    <a:lumMod val="65000"/>
                    <a:lumOff val="35000"/>
                  </a:schemeClr>
                </a:solidFill>
              </a:rPr>
              <a:t>2238</a:t>
            </a:r>
            <a:r>
              <a:rPr lang="zh-CN" altLang="en-US" dirty="0">
                <a:solidFill>
                  <a:schemeClr val="tx1">
                    <a:lumMod val="65000"/>
                    <a:lumOff val="35000"/>
                  </a:schemeClr>
                </a:solidFill>
              </a:rPr>
              <a:t>次，第一阶段测试集中共出现</a:t>
            </a:r>
            <a:r>
              <a:rPr lang="en-US" altLang="zh-CN" dirty="0">
                <a:solidFill>
                  <a:schemeClr val="tx1">
                    <a:lumMod val="65000"/>
                    <a:lumOff val="35000"/>
                  </a:schemeClr>
                </a:solidFill>
              </a:rPr>
              <a:t>112</a:t>
            </a:r>
            <a:r>
              <a:rPr lang="zh-CN" altLang="en-US" dirty="0">
                <a:solidFill>
                  <a:schemeClr val="tx1">
                    <a:lumMod val="65000"/>
                    <a:lumOff val="35000"/>
                  </a:schemeClr>
                </a:solidFill>
              </a:rPr>
              <a:t>次，第二阶段测试集共出现</a:t>
            </a:r>
            <a:r>
              <a:rPr lang="en-US" altLang="zh-CN" dirty="0">
                <a:solidFill>
                  <a:schemeClr val="tx1">
                    <a:lumMod val="65000"/>
                    <a:lumOff val="35000"/>
                  </a:schemeClr>
                </a:solidFill>
              </a:rPr>
              <a:t>1216</a:t>
            </a:r>
            <a:r>
              <a:rPr lang="zh-CN" altLang="en-US" dirty="0">
                <a:solidFill>
                  <a:schemeClr val="tx1">
                    <a:lumMod val="65000"/>
                    <a:lumOff val="35000"/>
                  </a:schemeClr>
                </a:solidFill>
              </a:rPr>
              <a:t>次。如果直接评测模型输出结果，以第二阶段测试集为例，其中的</a:t>
            </a:r>
            <a:r>
              <a:rPr lang="en-US" altLang="zh-CN" dirty="0">
                <a:solidFill>
                  <a:schemeClr val="tx1">
                    <a:lumMod val="65000"/>
                    <a:lumOff val="35000"/>
                  </a:schemeClr>
                </a:solidFill>
              </a:rPr>
              <a:t>1216</a:t>
            </a:r>
            <a:r>
              <a:rPr lang="zh-CN" altLang="en-US" dirty="0">
                <a:solidFill>
                  <a:schemeClr val="tx1">
                    <a:lumMod val="65000"/>
                    <a:lumOff val="35000"/>
                  </a:schemeClr>
                </a:solidFill>
              </a:rPr>
              <a:t>次编辑操作都是将中文单双上下引号替换成</a:t>
            </a:r>
            <a:r>
              <a:rPr lang="en-US" altLang="zh-CN" dirty="0">
                <a:solidFill>
                  <a:schemeClr val="tx1">
                    <a:lumMod val="65000"/>
                    <a:lumOff val="35000"/>
                  </a:schemeClr>
                </a:solidFill>
              </a:rPr>
              <a:t>[UNK]</a:t>
            </a:r>
            <a:r>
              <a:rPr lang="zh-CN" altLang="en-US" dirty="0">
                <a:solidFill>
                  <a:schemeClr val="tx1">
                    <a:lumMod val="65000"/>
                    <a:lumOff val="35000"/>
                  </a:schemeClr>
                </a:solidFill>
              </a:rPr>
              <a:t>，这些编辑操作必然是错误的</a:t>
            </a:r>
            <a:r>
              <a:rPr lang="zh-CN" altLang="en-US" dirty="0" smtClean="0">
                <a:solidFill>
                  <a:schemeClr val="tx1">
                    <a:lumMod val="65000"/>
                    <a:lumOff val="35000"/>
                  </a:schemeClr>
                </a:solidFill>
              </a:rPr>
              <a:t>。</a:t>
            </a:r>
            <a:endParaRPr lang="zh-CN" altLang="en-US"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1131189" y="1087564"/>
            <a:ext cx="9649587" cy="3045913"/>
          </a:xfrm>
          <a:prstGeom prst="rect">
            <a:avLst/>
          </a:prstGeom>
        </p:spPr>
      </p:pic>
    </p:spTree>
    <p:extLst>
      <p:ext uri="{BB962C8B-B14F-4D97-AF65-F5344CB8AC3E}">
        <p14:creationId xmlns:p14="http://schemas.microsoft.com/office/powerpoint/2010/main" val="228629182"/>
      </p:ext>
    </p:extLst>
  </p:cSld>
  <p:clrMapOvr>
    <a:masterClrMapping/>
  </p:clrMapOvr>
  <p:transition spd="slow" advTm="0">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图片占位符 437">
            <a:extLst>
              <a:ext uri="{FF2B5EF4-FFF2-40B4-BE49-F238E27FC236}">
                <a16:creationId xmlns:a16="http://schemas.microsoft.com/office/drawing/2014/main" id="{02288FC9-F887-45CE-AA11-EC4B3A235E48}"/>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5" name="菱形 4">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19" name="图片 418">
            <a:extLst>
              <a:ext uri="{FF2B5EF4-FFF2-40B4-BE49-F238E27FC236}">
                <a16:creationId xmlns:a16="http://schemas.microsoft.com/office/drawing/2014/main" id="{D7DA2D33-EAEF-4CCF-A051-9903E13AA0E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08" name="图片 407">
            <a:extLst>
              <a:ext uri="{FF2B5EF4-FFF2-40B4-BE49-F238E27FC236}">
                <a16:creationId xmlns:a16="http://schemas.microsoft.com/office/drawing/2014/main" id="{461738C6-0E73-413D-ACCA-64FF0EF06360}"/>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13" name="任意多边形: 形状 412">
            <a:extLst>
              <a:ext uri="{FF2B5EF4-FFF2-40B4-BE49-F238E27FC236}">
                <a16:creationId xmlns:a16="http://schemas.microsoft.com/office/drawing/2014/main" id="{4A60D0BA-13E0-43FA-81C0-8A06E8BFC034}"/>
              </a:ext>
            </a:extLst>
          </p:cNvPr>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a:extLst>
              <a:ext uri="{FF2B5EF4-FFF2-40B4-BE49-F238E27FC236}">
                <a16:creationId xmlns:a16="http://schemas.microsoft.com/office/drawing/2014/main" id="{C53D5117-FCEA-4B51-BE3F-302F6F06D6F9}"/>
              </a:ext>
            </a:extLst>
          </p:cNvPr>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a:extLst>
              <a:ext uri="{FF2B5EF4-FFF2-40B4-BE49-F238E27FC236}">
                <a16:creationId xmlns:a16="http://schemas.microsoft.com/office/drawing/2014/main" id="{C9F3FC43-BEAA-49A7-8F66-484CFC4E8B7C}"/>
              </a:ext>
            </a:extLst>
          </p:cNvPr>
          <p:cNvCxnSpPr>
            <a:cxnSpLocks/>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2" name="文本框 441">
            <a:extLst>
              <a:ext uri="{FF2B5EF4-FFF2-40B4-BE49-F238E27FC236}">
                <a16:creationId xmlns:a16="http://schemas.microsoft.com/office/drawing/2014/main" id="{1EC31F8E-7C07-40FF-8907-584BF9D7F9A4}"/>
              </a:ext>
            </a:extLst>
          </p:cNvPr>
          <p:cNvSpPr txBox="1"/>
          <p:nvPr/>
        </p:nvSpPr>
        <p:spPr>
          <a:xfrm>
            <a:off x="563480" y="3224031"/>
            <a:ext cx="3877985" cy="830997"/>
          </a:xfrm>
          <a:prstGeom prst="rect">
            <a:avLst/>
          </a:prstGeom>
          <a:noFill/>
        </p:spPr>
        <p:txBody>
          <a:bodyPr wrap="none" rtlCol="0">
            <a:spAutoFit/>
            <a:scene3d>
              <a:camera prst="orthographicFront"/>
              <a:lightRig rig="threePt" dir="t"/>
            </a:scene3d>
            <a:sp3d contourW="12700"/>
          </a:bodyPr>
          <a:lstStyle/>
          <a:p>
            <a:r>
              <a:rPr lang="zh-CN" altLang="en-US" sz="4800" b="1" dirty="0">
                <a:solidFill>
                  <a:srgbClr val="8B0012"/>
                </a:solidFill>
                <a:effectLst>
                  <a:reflection blurRad="6350" stA="31000" endPos="50000" dist="76200" dir="5400000" sy="-100000" algn="bl" rotWithShape="0"/>
                </a:effectLst>
                <a:latin typeface="+mn-ea"/>
              </a:rPr>
              <a:t>感谢您的观看</a:t>
            </a:r>
          </a:p>
        </p:txBody>
      </p:sp>
      <p:sp>
        <p:nvSpPr>
          <p:cNvPr id="459" name="文本框 458">
            <a:extLst>
              <a:ext uri="{FF2B5EF4-FFF2-40B4-BE49-F238E27FC236}">
                <a16:creationId xmlns:a16="http://schemas.microsoft.com/office/drawing/2014/main" id="{1A2AB276-7C49-4E7E-B7E3-0E8E4ABBE6E3}"/>
              </a:ext>
            </a:extLst>
          </p:cNvPr>
          <p:cNvSpPr txBox="1"/>
          <p:nvPr/>
        </p:nvSpPr>
        <p:spPr>
          <a:xfrm>
            <a:off x="591432" y="2109708"/>
            <a:ext cx="3108499" cy="96051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5400" b="1" dirty="0">
                <a:solidFill>
                  <a:srgbClr val="8B0012"/>
                </a:solidFill>
                <a:ea typeface="+mj-ea"/>
              </a:rPr>
              <a:t>THANKS</a:t>
            </a:r>
          </a:p>
        </p:txBody>
      </p:sp>
      <p:pic>
        <p:nvPicPr>
          <p:cNvPr id="24" name="图片 2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7816" y="501989"/>
            <a:ext cx="2195085" cy="616555"/>
          </a:xfrm>
          <a:prstGeom prst="rect">
            <a:avLst/>
          </a:prstGeom>
        </p:spPr>
      </p:pic>
    </p:spTree>
    <p:extLst>
      <p:ext uri="{BB962C8B-B14F-4D97-AF65-F5344CB8AC3E}">
        <p14:creationId xmlns:p14="http://schemas.microsoft.com/office/powerpoint/2010/main" val="3396403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down)">
                                      <p:cBhvr>
                                        <p:cTn id="7" dur="500"/>
                                        <p:tgtEl>
                                          <p:spTgt spid="42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59"/>
                                        </p:tgtEl>
                                        <p:attrNameLst>
                                          <p:attrName>style.visibility</p:attrName>
                                        </p:attrNameLst>
                                      </p:cBhvr>
                                      <p:to>
                                        <p:strVal val="visible"/>
                                      </p:to>
                                    </p:set>
                                    <p:animEffect transition="in" filter="fade">
                                      <p:cBhvr>
                                        <p:cTn id="11" dur="1000"/>
                                        <p:tgtEl>
                                          <p:spTgt spid="459"/>
                                        </p:tgtEl>
                                      </p:cBhvr>
                                    </p:animEffect>
                                    <p:anim calcmode="lin" valueType="num">
                                      <p:cBhvr>
                                        <p:cTn id="12" dur="1000" fill="hold"/>
                                        <p:tgtEl>
                                          <p:spTgt spid="459"/>
                                        </p:tgtEl>
                                        <p:attrNameLst>
                                          <p:attrName>ppt_x</p:attrName>
                                        </p:attrNameLst>
                                      </p:cBhvr>
                                      <p:tavLst>
                                        <p:tav tm="0">
                                          <p:val>
                                            <p:strVal val="#ppt_x"/>
                                          </p:val>
                                        </p:tav>
                                        <p:tav tm="100000">
                                          <p:val>
                                            <p:strVal val="#ppt_x"/>
                                          </p:val>
                                        </p:tav>
                                      </p:tavLst>
                                    </p:anim>
                                    <p:anim calcmode="lin" valueType="num">
                                      <p:cBhvr>
                                        <p:cTn id="13" dur="1000" fill="hold"/>
                                        <p:tgtEl>
                                          <p:spTgt spid="45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2"/>
                                        </p:tgtEl>
                                        <p:attrNameLst>
                                          <p:attrName>style.visibility</p:attrName>
                                        </p:attrNameLst>
                                      </p:cBhvr>
                                      <p:to>
                                        <p:strVal val="visible"/>
                                      </p:to>
                                    </p:set>
                                    <p:animEffect transition="in" filter="fade">
                                      <p:cBhvr>
                                        <p:cTn id="16" dur="1000"/>
                                        <p:tgtEl>
                                          <p:spTgt spid="442"/>
                                        </p:tgtEl>
                                      </p:cBhvr>
                                    </p:animEffect>
                                    <p:anim calcmode="lin" valueType="num">
                                      <p:cBhvr>
                                        <p:cTn id="17" dur="1000" fill="hold"/>
                                        <p:tgtEl>
                                          <p:spTgt spid="442"/>
                                        </p:tgtEl>
                                        <p:attrNameLst>
                                          <p:attrName>ppt_x</p:attrName>
                                        </p:attrNameLst>
                                      </p:cBhvr>
                                      <p:tavLst>
                                        <p:tav tm="0">
                                          <p:val>
                                            <p:strVal val="#ppt_x"/>
                                          </p:val>
                                        </p:tav>
                                        <p:tav tm="100000">
                                          <p:val>
                                            <p:strVal val="#ppt_x"/>
                                          </p:val>
                                        </p:tav>
                                      </p:tavLst>
                                    </p:anim>
                                    <p:anim calcmode="lin" valueType="num">
                                      <p:cBhvr>
                                        <p:cTn id="18"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01</a:t>
            </a:r>
          </a:p>
        </p:txBody>
      </p:sp>
      <p:grpSp>
        <p:nvGrpSpPr>
          <p:cNvPr id="49" name="组合 48">
            <a:extLst>
              <a:ext uri="{FF2B5EF4-FFF2-40B4-BE49-F238E27FC236}">
                <a16:creationId xmlns:a16="http://schemas.microsoft.com/office/drawing/2014/main" id="{75E10FF1-E493-4EA6-BB82-0FF1C3E2BD0A}"/>
              </a:ext>
            </a:extLst>
          </p:cNvPr>
          <p:cNvGrpSpPr/>
          <p:nvPr/>
        </p:nvGrpSpPr>
        <p:grpSpPr>
          <a:xfrm>
            <a:off x="2983480" y="4402947"/>
            <a:ext cx="4877820" cy="845190"/>
            <a:chOff x="2983480" y="4169076"/>
            <a:chExt cx="4877820" cy="845190"/>
          </a:xfrm>
        </p:grpSpPr>
        <p:sp>
          <p:nvSpPr>
            <p:cNvPr id="44" name="文本框 43">
              <a:extLst>
                <a:ext uri="{FF2B5EF4-FFF2-40B4-BE49-F238E27FC236}">
                  <a16:creationId xmlns:a16="http://schemas.microsoft.com/office/drawing/2014/main" id="{91DD2887-A1AE-4E54-A475-4834B14E037C}"/>
                </a:ext>
              </a:extLst>
            </p:cNvPr>
            <p:cNvSpPr txBox="1"/>
            <p:nvPr/>
          </p:nvSpPr>
          <p:spPr>
            <a:xfrm>
              <a:off x="3169060" y="4169076"/>
              <a:ext cx="4506661" cy="5455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smtClean="0">
                  <a:solidFill>
                    <a:schemeClr val="bg1"/>
                  </a:solidFill>
                  <a:ea typeface="+mj-ea"/>
                </a:rPr>
                <a:t>背景介绍</a:t>
              </a:r>
              <a:endParaRPr lang="en-US" altLang="zh-CN" sz="2800" b="1" dirty="0">
                <a:solidFill>
                  <a:schemeClr val="bg1"/>
                </a:solidFill>
                <a:ea typeface="+mj-ea"/>
              </a:endParaRPr>
            </a:p>
          </p:txBody>
        </p:sp>
        <p:sp>
          <p:nvSpPr>
            <p:cNvPr id="45" name="文本框 44">
              <a:extLst>
                <a:ext uri="{FF2B5EF4-FFF2-40B4-BE49-F238E27FC236}">
                  <a16:creationId xmlns:a16="http://schemas.microsoft.com/office/drawing/2014/main" id="{4B963FD7-890D-4360-A0BE-90DA56E39B16}"/>
                </a:ext>
              </a:extLst>
            </p:cNvPr>
            <p:cNvSpPr txBox="1"/>
            <p:nvPr/>
          </p:nvSpPr>
          <p:spPr>
            <a:xfrm>
              <a:off x="2983480" y="4727393"/>
              <a:ext cx="4877820" cy="286873"/>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200" dirty="0">
                <a:solidFill>
                  <a:schemeClr val="bg1"/>
                </a:solidFill>
                <a:latin typeface="+mj-ea"/>
                <a:ea typeface="+mj-ea"/>
              </a:endParaRPr>
            </a:p>
          </p:txBody>
        </p:sp>
      </p:grpSp>
      <p:sp>
        <p:nvSpPr>
          <p:cNvPr id="5" name="灯片编号占位符 4"/>
          <p:cNvSpPr>
            <a:spLocks noGrp="1"/>
          </p:cNvSpPr>
          <p:nvPr>
            <p:ph type="sldNum" sz="quarter" idx="11"/>
          </p:nvPr>
        </p:nvSpPr>
        <p:spPr/>
        <p:txBody>
          <a:bodyPr/>
          <a:lstStyle/>
          <a:p>
            <a:fld id="{C5E5DF9E-B8B4-41B6-979F-54FEDD842CBF}" type="slidenum">
              <a:rPr lang="zh-CN" altLang="en-US" smtClean="0"/>
              <a:pPr/>
              <a:t>3</a:t>
            </a:fld>
            <a:endParaRPr lang="zh-CN" altLang="en-US" dirty="0"/>
          </a:p>
        </p:txBody>
      </p:sp>
    </p:spTree>
    <p:extLst>
      <p:ext uri="{BB962C8B-B14F-4D97-AF65-F5344CB8AC3E}">
        <p14:creationId xmlns:p14="http://schemas.microsoft.com/office/powerpoint/2010/main" val="27717301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07225B-3067-4436-8E90-5B8CD8714818}"/>
              </a:ext>
            </a:extLst>
          </p:cNvPr>
          <p:cNvGrpSpPr>
            <a:grpSpLocks noChangeAspect="1"/>
          </p:cNvGrpSpPr>
          <p:nvPr/>
        </p:nvGrpSpPr>
        <p:grpSpPr>
          <a:xfrm>
            <a:off x="3522409" y="3789945"/>
            <a:ext cx="5147182" cy="2134197"/>
            <a:chOff x="3962400" y="3409950"/>
            <a:chExt cx="3124200" cy="1295400"/>
          </a:xfrm>
          <a:solidFill>
            <a:schemeClr val="tx1">
              <a:lumMod val="85000"/>
              <a:lumOff val="15000"/>
            </a:schemeClr>
          </a:solidFill>
          <a:effectLst/>
        </p:grpSpPr>
        <p:sp>
          <p:nvSpPr>
            <p:cNvPr id="40" name="Freeform: Shape 4">
              <a:extLst>
                <a:ext uri="{FF2B5EF4-FFF2-40B4-BE49-F238E27FC236}">
                  <a16:creationId xmlns:a16="http://schemas.microsoft.com/office/drawing/2014/main" id="{68AE87F5-9705-4EFB-8698-17425550B212}"/>
                </a:ext>
              </a:extLst>
            </p:cNvPr>
            <p:cNvSpPr>
              <a:spLocks/>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grpFill/>
            <a:ln w="9525">
              <a:noFill/>
              <a:round/>
              <a:headEnd/>
              <a:tailEnd/>
            </a:ln>
          </p:spPr>
          <p:txBody>
            <a:bodyPr anchor="ctr"/>
            <a:lstStyle/>
            <a:p>
              <a:pPr algn="ctr"/>
              <a:endParaRPr/>
            </a:p>
          </p:txBody>
        </p:sp>
        <p:sp>
          <p:nvSpPr>
            <p:cNvPr id="41" name="Freeform: Shape 5">
              <a:extLst>
                <a:ext uri="{FF2B5EF4-FFF2-40B4-BE49-F238E27FC236}">
                  <a16:creationId xmlns:a16="http://schemas.microsoft.com/office/drawing/2014/main" id="{82B29432-746F-42D5-A1AE-33E3AD070623}"/>
                </a:ext>
              </a:extLst>
            </p:cNvPr>
            <p:cNvSpPr>
              <a:spLocks/>
            </p:cNvSpPr>
            <p:nvPr/>
          </p:nvSpPr>
          <p:spPr bwMode="auto">
            <a:xfrm>
              <a:off x="4127156" y="349232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close/>
                </a:path>
              </a:pathLst>
            </a:custGeom>
            <a:grpFill/>
            <a:ln w="9525">
              <a:noFill/>
              <a:round/>
              <a:headEnd/>
              <a:tailEnd/>
            </a:ln>
          </p:spPr>
          <p:txBody>
            <a:bodyPr anchor="ctr"/>
            <a:lstStyle/>
            <a:p>
              <a:pPr algn="ctr"/>
              <a:endParaRPr/>
            </a:p>
          </p:txBody>
        </p:sp>
        <p:sp>
          <p:nvSpPr>
            <p:cNvPr id="42" name="Freeform: Shape 6">
              <a:extLst>
                <a:ext uri="{FF2B5EF4-FFF2-40B4-BE49-F238E27FC236}">
                  <a16:creationId xmlns:a16="http://schemas.microsoft.com/office/drawing/2014/main" id="{0DB8DE70-B8D1-4CF4-AA25-49FFFEDAFF04}"/>
                </a:ext>
              </a:extLst>
            </p:cNvPr>
            <p:cNvSpPr>
              <a:spLocks/>
            </p:cNvSpPr>
            <p:nvPr/>
          </p:nvSpPr>
          <p:spPr bwMode="auto">
            <a:xfrm>
              <a:off x="4178273" y="347375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solidFill>
              <a:schemeClr val="bg2"/>
            </a:solidFill>
            <a:ln w="9525">
              <a:noFill/>
              <a:round/>
              <a:headEnd/>
              <a:tailEnd/>
            </a:ln>
          </p:spPr>
          <p:txBody>
            <a:bodyPr anchor="ctr"/>
            <a:lstStyle/>
            <a:p>
              <a:pPr algn="ctr"/>
              <a:endParaRPr/>
            </a:p>
          </p:txBody>
        </p:sp>
        <p:sp>
          <p:nvSpPr>
            <p:cNvPr id="43" name="Freeform: Shape 7">
              <a:extLst>
                <a:ext uri="{FF2B5EF4-FFF2-40B4-BE49-F238E27FC236}">
                  <a16:creationId xmlns:a16="http://schemas.microsoft.com/office/drawing/2014/main" id="{79FE6C84-D194-4527-A45B-25879FA3BA88}"/>
                </a:ext>
              </a:extLst>
            </p:cNvPr>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headEnd/>
              <a:tailEnd/>
            </a:ln>
          </p:spPr>
          <p:txBody>
            <a:bodyPr anchor="ctr"/>
            <a:lstStyle/>
            <a:p>
              <a:pPr algn="ctr"/>
              <a:endParaRPr/>
            </a:p>
          </p:txBody>
        </p:sp>
        <p:sp>
          <p:nvSpPr>
            <p:cNvPr id="44" name="Freeform: Shape 8">
              <a:extLst>
                <a:ext uri="{FF2B5EF4-FFF2-40B4-BE49-F238E27FC236}">
                  <a16:creationId xmlns:a16="http://schemas.microsoft.com/office/drawing/2014/main" id="{9CB765C2-2CAB-4A05-814E-EA7CACC3AC83}"/>
                </a:ext>
              </a:extLst>
            </p:cNvPr>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headEnd/>
              <a:tailEnd/>
            </a:ln>
          </p:spPr>
          <p:txBody>
            <a:bodyPr anchor="ctr"/>
            <a:lstStyle/>
            <a:p>
              <a:pPr algn="ctr"/>
              <a:endParaRPr/>
            </a:p>
          </p:txBody>
        </p:sp>
        <p:sp>
          <p:nvSpPr>
            <p:cNvPr id="45" name="Freeform: Shape 9">
              <a:extLst>
                <a:ext uri="{FF2B5EF4-FFF2-40B4-BE49-F238E27FC236}">
                  <a16:creationId xmlns:a16="http://schemas.microsoft.com/office/drawing/2014/main" id="{A6006528-DD8C-4B23-9AD9-8D399A911786}"/>
                </a:ext>
              </a:extLst>
            </p:cNvPr>
            <p:cNvSpPr>
              <a:spLocks/>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headEnd/>
              <a:tailEnd/>
            </a:ln>
          </p:spPr>
          <p:txBody>
            <a:bodyPr anchor="ctr"/>
            <a:lstStyle/>
            <a:p>
              <a:pPr algn="ctr"/>
              <a:endParaRPr/>
            </a:p>
          </p:txBody>
        </p:sp>
        <p:sp>
          <p:nvSpPr>
            <p:cNvPr id="46" name="Freeform: Shape 10">
              <a:extLst>
                <a:ext uri="{FF2B5EF4-FFF2-40B4-BE49-F238E27FC236}">
                  <a16:creationId xmlns:a16="http://schemas.microsoft.com/office/drawing/2014/main" id="{F2220123-C092-4933-88B2-F22ADDB36C83}"/>
                </a:ext>
              </a:extLst>
            </p:cNvPr>
            <p:cNvSpPr>
              <a:spLocks/>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headEnd/>
              <a:tailEnd/>
            </a:ln>
          </p:spPr>
          <p:txBody>
            <a:bodyPr anchor="ctr"/>
            <a:lstStyle/>
            <a:p>
              <a:pPr algn="ctr"/>
              <a:endParaRPr/>
            </a:p>
          </p:txBody>
        </p:sp>
        <p:sp>
          <p:nvSpPr>
            <p:cNvPr id="47" name="Freeform: Shape 11">
              <a:extLst>
                <a:ext uri="{FF2B5EF4-FFF2-40B4-BE49-F238E27FC236}">
                  <a16:creationId xmlns:a16="http://schemas.microsoft.com/office/drawing/2014/main" id="{77F10BD6-A48B-4C7A-A4C8-A453BBFA4C40}"/>
                </a:ext>
              </a:extLst>
            </p:cNvPr>
            <p:cNvSpPr>
              <a:spLocks/>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grpFill/>
            <a:ln w="9525">
              <a:noFill/>
              <a:round/>
              <a:headEnd/>
              <a:tailEnd/>
            </a:ln>
          </p:spPr>
          <p:txBody>
            <a:bodyPr anchor="ctr"/>
            <a:lstStyle/>
            <a:p>
              <a:pPr algn="ctr"/>
              <a:endParaRPr/>
            </a:p>
          </p:txBody>
        </p:sp>
      </p:grpSp>
      <p:sp>
        <p:nvSpPr>
          <p:cNvPr id="49" name="文本框 48">
            <a:extLst>
              <a:ext uri="{FF2B5EF4-FFF2-40B4-BE49-F238E27FC236}">
                <a16:creationId xmlns:a16="http://schemas.microsoft.com/office/drawing/2014/main" id="{74FB1BB7-11C2-4228-9B67-31FAC219888D}"/>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背景介绍</a:t>
            </a:r>
            <a:endParaRPr lang="en-US" altLang="zh-CN" sz="2800" b="1" dirty="0">
              <a:solidFill>
                <a:srgbClr val="8B0012"/>
              </a:solidFill>
              <a:ea typeface="+mj-ea"/>
            </a:endParaRPr>
          </a:p>
        </p:txBody>
      </p:sp>
      <p:sp>
        <p:nvSpPr>
          <p:cNvPr id="53" name="矩形 52">
            <a:extLst>
              <a:ext uri="{FF2B5EF4-FFF2-40B4-BE49-F238E27FC236}">
                <a16:creationId xmlns:a16="http://schemas.microsoft.com/office/drawing/2014/main" id="{55EC1609-FFEA-4C8F-8E12-D49FEF648724}"/>
              </a:ext>
            </a:extLst>
          </p:cNvPr>
          <p:cNvSpPr/>
          <p:nvPr/>
        </p:nvSpPr>
        <p:spPr>
          <a:xfrm>
            <a:off x="7537730" y="1725262"/>
            <a:ext cx="3855693" cy="142192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因此，中文文本纠错（</a:t>
            </a:r>
            <a:r>
              <a:rPr lang="en-US" altLang="zh-CN" b="1" dirty="0">
                <a:solidFill>
                  <a:schemeClr val="tx1">
                    <a:lumMod val="65000"/>
                    <a:lumOff val="35000"/>
                  </a:schemeClr>
                </a:solidFill>
              </a:rPr>
              <a:t>Chinese Text Correction</a:t>
            </a:r>
            <a:r>
              <a:rPr lang="zh-CN" altLang="en-US" b="1" dirty="0">
                <a:solidFill>
                  <a:schemeClr val="tx1">
                    <a:lumMod val="65000"/>
                    <a:lumOff val="35000"/>
                  </a:schemeClr>
                </a:solidFill>
              </a:rPr>
              <a:t>）的重要性逐渐凸显，它指的是自动检测句子中包含的语法错误，并纠正所检测出的错误。</a:t>
            </a:r>
            <a:endParaRPr lang="zh-CN" altLang="en-US" b="1" dirty="0">
              <a:solidFill>
                <a:schemeClr val="tx1">
                  <a:lumMod val="65000"/>
                  <a:lumOff val="35000"/>
                </a:schemeClr>
              </a:solidFill>
            </a:endParaRPr>
          </a:p>
        </p:txBody>
      </p:sp>
      <p:pic>
        <p:nvPicPr>
          <p:cNvPr id="10" name="图片占位符 9">
            <a:extLst>
              <a:ext uri="{FF2B5EF4-FFF2-40B4-BE49-F238E27FC236}">
                <a16:creationId xmlns:a16="http://schemas.microsoft.com/office/drawing/2014/main" id="{7B42888B-CE6A-45DB-BC3D-989D54B989EC}"/>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5" name="矩形 24">
            <a:extLst>
              <a:ext uri="{FF2B5EF4-FFF2-40B4-BE49-F238E27FC236}">
                <a16:creationId xmlns:a16="http://schemas.microsoft.com/office/drawing/2014/main" id="{0794CCE0-A1E1-4871-92C8-1AA659A278D8}"/>
              </a:ext>
            </a:extLst>
          </p:cNvPr>
          <p:cNvSpPr/>
          <p:nvPr/>
        </p:nvSpPr>
        <p:spPr>
          <a:xfrm>
            <a:off x="3721608" y="1325880"/>
            <a:ext cx="2945280" cy="142192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另外，国际中文教育需求旺盛，外国汉语学习者学习仍然面临在中文拼写以及语法方面易犯错误的问题。</a:t>
            </a:r>
            <a:endParaRPr lang="en-US" altLang="zh-CN" b="1" dirty="0">
              <a:solidFill>
                <a:schemeClr val="tx1">
                  <a:lumMod val="65000"/>
                  <a:lumOff val="35000"/>
                </a:schemeClr>
              </a:solidFill>
            </a:endParaRPr>
          </a:p>
        </p:txBody>
      </p:sp>
      <p:sp>
        <p:nvSpPr>
          <p:cNvPr id="28" name="矩形 27">
            <a:extLst>
              <a:ext uri="{FF2B5EF4-FFF2-40B4-BE49-F238E27FC236}">
                <a16:creationId xmlns:a16="http://schemas.microsoft.com/office/drawing/2014/main" id="{A3953411-95B5-4FF0-96E2-584E921BB38C}"/>
              </a:ext>
            </a:extLst>
          </p:cNvPr>
          <p:cNvSpPr/>
          <p:nvPr/>
        </p:nvSpPr>
        <p:spPr>
          <a:xfrm>
            <a:off x="493776" y="3511370"/>
            <a:ext cx="3385492" cy="208672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smtClean="0">
                <a:solidFill>
                  <a:schemeClr val="tx1">
                    <a:lumMod val="65000"/>
                    <a:lumOff val="35000"/>
                  </a:schemeClr>
                </a:solidFill>
              </a:rPr>
              <a:t>随着</a:t>
            </a:r>
            <a:r>
              <a:rPr lang="zh-CN" altLang="en-US" b="1" dirty="0">
                <a:solidFill>
                  <a:schemeClr val="tx1">
                    <a:lumMod val="65000"/>
                    <a:lumOff val="35000"/>
                  </a:schemeClr>
                </a:solidFill>
              </a:rPr>
              <a:t>移动互联网的兴起，人人都能成为信息的生产者，由于信息生产的随意性和语音识别等环节的易错性，网络中含有语法错误的内容爆炸式增长。</a:t>
            </a:r>
          </a:p>
          <a:p>
            <a:pPr algn="r">
              <a:lnSpc>
                <a:spcPct val="120000"/>
              </a:lnSpc>
            </a:pPr>
            <a:endParaRPr lang="zh-CN" altLang="en-US" b="1" dirty="0">
              <a:solidFill>
                <a:schemeClr val="tx1">
                  <a:lumMod val="65000"/>
                  <a:lumOff val="35000"/>
                </a:schemeClr>
              </a:solidFill>
            </a:endParaRPr>
          </a:p>
        </p:txBody>
      </p:sp>
      <p:pic>
        <p:nvPicPr>
          <p:cNvPr id="5" name="图片占位符 4">
            <a:extLst>
              <a:ext uri="{FF2B5EF4-FFF2-40B4-BE49-F238E27FC236}">
                <a16:creationId xmlns:a16="http://schemas.microsoft.com/office/drawing/2014/main" id="{D13465E4-3F50-4BF6-A78B-0E3F1BEB99B1}"/>
              </a:ext>
            </a:extLst>
          </p:cNvPr>
          <p:cNvPicPr>
            <a:picLocks noGrp="1" noChangeAspect="1"/>
          </p:cNvPicPr>
          <p:nvPr>
            <p:ph type="pic" sz="quarter" idx="11"/>
          </p:nvPr>
        </p:nvPicPr>
        <p:blipFill>
          <a:blip r:embed="rId4" cstate="hqprint">
            <a:extLst>
              <a:ext uri="{28A0092B-C50C-407E-A947-70E740481C1C}">
                <a14:useLocalDpi xmlns:a14="http://schemas.microsoft.com/office/drawing/2010/main" val="0"/>
              </a:ext>
            </a:extLst>
          </a:blip>
          <a:srcRect/>
          <a:stretch>
            <a:fillRect/>
          </a:stretch>
        </p:blipFill>
        <p:spPr/>
      </p:pic>
      <p:cxnSp>
        <p:nvCxnSpPr>
          <p:cNvPr id="7" name="Straight Connector 14">
            <a:extLst>
              <a:ext uri="{FF2B5EF4-FFF2-40B4-BE49-F238E27FC236}">
                <a16:creationId xmlns:a16="http://schemas.microsoft.com/office/drawing/2014/main" id="{C61CBB50-E5D8-4360-936B-35AB136E2272}"/>
              </a:ext>
            </a:extLst>
          </p:cNvPr>
          <p:cNvCxnSpPr/>
          <p:nvPr/>
        </p:nvCxnSpPr>
        <p:spPr>
          <a:xfrm flipV="1">
            <a:off x="4368139" y="3541288"/>
            <a:ext cx="0" cy="1816170"/>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15">
            <a:extLst>
              <a:ext uri="{FF2B5EF4-FFF2-40B4-BE49-F238E27FC236}">
                <a16:creationId xmlns:a16="http://schemas.microsoft.com/office/drawing/2014/main" id="{F6F1293B-5690-4B94-8DE4-23C2620616C6}"/>
              </a:ext>
            </a:extLst>
          </p:cNvPr>
          <p:cNvCxnSpPr/>
          <p:nvPr/>
        </p:nvCxnSpPr>
        <p:spPr>
          <a:xfrm flipV="1">
            <a:off x="5639464" y="2956398"/>
            <a:ext cx="0" cy="1754572"/>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16">
            <a:extLst>
              <a:ext uri="{FF2B5EF4-FFF2-40B4-BE49-F238E27FC236}">
                <a16:creationId xmlns:a16="http://schemas.microsoft.com/office/drawing/2014/main" id="{AFCD0270-0B01-4A3A-83E7-86310C3ACDAE}"/>
              </a:ext>
            </a:extLst>
          </p:cNvPr>
          <p:cNvCxnSpPr/>
          <p:nvPr/>
        </p:nvCxnSpPr>
        <p:spPr>
          <a:xfrm flipV="1">
            <a:off x="7995589" y="3367119"/>
            <a:ext cx="0" cy="689592"/>
          </a:xfrm>
          <a:prstGeom prst="line">
            <a:avLst/>
          </a:prstGeom>
          <a:ln>
            <a:solidFill>
              <a:schemeClr val="bg1">
                <a:lumMod val="75000"/>
              </a:schemeClr>
            </a:solidFill>
            <a:prstDash val="sys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08400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0253DD57-D148-4D33-83A1-29FBA0E47A0A}"/>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背景介绍</a:t>
            </a:r>
            <a:endParaRPr lang="en-US" altLang="zh-CN" sz="2800" b="1" dirty="0">
              <a:solidFill>
                <a:srgbClr val="8B0012"/>
              </a:solidFill>
              <a:ea typeface="+mj-ea"/>
            </a:endParaRPr>
          </a:p>
        </p:txBody>
      </p:sp>
      <p:grpSp>
        <p:nvGrpSpPr>
          <p:cNvPr id="9" name="组合 8">
            <a:extLst>
              <a:ext uri="{FF2B5EF4-FFF2-40B4-BE49-F238E27FC236}">
                <a16:creationId xmlns:a16="http://schemas.microsoft.com/office/drawing/2014/main" id="{B758FBAC-A915-4306-95E2-67AA8D70CA89}"/>
              </a:ext>
            </a:extLst>
          </p:cNvPr>
          <p:cNvGrpSpPr/>
          <p:nvPr/>
        </p:nvGrpSpPr>
        <p:grpSpPr>
          <a:xfrm>
            <a:off x="1805847" y="2904219"/>
            <a:ext cx="7195683" cy="638549"/>
            <a:chOff x="1805847" y="2904219"/>
            <a:chExt cx="7195683" cy="638549"/>
          </a:xfrm>
        </p:grpSpPr>
        <p:sp>
          <p:nvSpPr>
            <p:cNvPr id="14" name="Parallelogram 5">
              <a:extLst>
                <a:ext uri="{FF2B5EF4-FFF2-40B4-BE49-F238E27FC236}">
                  <a16:creationId xmlns:a16="http://schemas.microsoft.com/office/drawing/2014/main" id="{7191BD74-7354-41BD-8C1C-09855B99E48B}"/>
                </a:ext>
              </a:extLst>
            </p:cNvPr>
            <p:cNvSpPr/>
            <p:nvPr/>
          </p:nvSpPr>
          <p:spPr>
            <a:xfrm>
              <a:off x="1805847" y="2904219"/>
              <a:ext cx="7195683" cy="638549"/>
            </a:xfrm>
            <a:prstGeom prst="parallelogram">
              <a:avLst>
                <a:gd name="adj" fmla="val 932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29" name="矩形 28">
              <a:extLst>
                <a:ext uri="{FF2B5EF4-FFF2-40B4-BE49-F238E27FC236}">
                  <a16:creationId xmlns:a16="http://schemas.microsoft.com/office/drawing/2014/main" id="{2CC6C047-EAF9-4F30-8B4F-99A091DAC0CC}"/>
                </a:ext>
              </a:extLst>
            </p:cNvPr>
            <p:cNvSpPr/>
            <p:nvPr/>
          </p:nvSpPr>
          <p:spPr>
            <a:xfrm>
              <a:off x="2606971" y="3023675"/>
              <a:ext cx="504031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chemeClr val="bg1"/>
                  </a:solidFill>
                </a:rPr>
                <a:t>基于序列标注的语法错误纠正方法</a:t>
              </a:r>
              <a:endParaRPr lang="zh-CN" altLang="en-US" dirty="0">
                <a:solidFill>
                  <a:schemeClr val="bg1"/>
                </a:solidFill>
              </a:endParaRPr>
            </a:p>
          </p:txBody>
        </p:sp>
      </p:grpSp>
      <p:grpSp>
        <p:nvGrpSpPr>
          <p:cNvPr id="12" name="组合 11">
            <a:extLst>
              <a:ext uri="{FF2B5EF4-FFF2-40B4-BE49-F238E27FC236}">
                <a16:creationId xmlns:a16="http://schemas.microsoft.com/office/drawing/2014/main" id="{10544A78-3BB4-42D9-B805-68A824D3E12A}"/>
              </a:ext>
            </a:extLst>
          </p:cNvPr>
          <p:cNvGrpSpPr/>
          <p:nvPr/>
        </p:nvGrpSpPr>
        <p:grpSpPr>
          <a:xfrm>
            <a:off x="1805847" y="4035958"/>
            <a:ext cx="7195683" cy="638549"/>
            <a:chOff x="1805847" y="4035958"/>
            <a:chExt cx="7195683" cy="638549"/>
          </a:xfrm>
        </p:grpSpPr>
        <p:sp>
          <p:nvSpPr>
            <p:cNvPr id="8" name="Parallelogram 7">
              <a:extLst>
                <a:ext uri="{FF2B5EF4-FFF2-40B4-BE49-F238E27FC236}">
                  <a16:creationId xmlns:a16="http://schemas.microsoft.com/office/drawing/2014/main" id="{D3C4067B-D687-46CB-B924-41288146F264}"/>
                </a:ext>
              </a:extLst>
            </p:cNvPr>
            <p:cNvSpPr/>
            <p:nvPr/>
          </p:nvSpPr>
          <p:spPr>
            <a:xfrm>
              <a:off x="1805847" y="4035958"/>
              <a:ext cx="7195683" cy="638549"/>
            </a:xfrm>
            <a:prstGeom prst="parallelogram">
              <a:avLst>
                <a:gd name="adj" fmla="val 932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30" name="矩形 29">
              <a:extLst>
                <a:ext uri="{FF2B5EF4-FFF2-40B4-BE49-F238E27FC236}">
                  <a16:creationId xmlns:a16="http://schemas.microsoft.com/office/drawing/2014/main" id="{6923ADBE-2C77-47C3-AB4D-76E670417313}"/>
                </a:ext>
              </a:extLst>
            </p:cNvPr>
            <p:cNvSpPr/>
            <p:nvPr/>
          </p:nvSpPr>
          <p:spPr>
            <a:xfrm>
              <a:off x="2579539" y="4146749"/>
              <a:ext cx="504031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chemeClr val="bg1"/>
                  </a:solidFill>
                </a:rPr>
                <a:t>基于文本生成的语法错误纠正方法</a:t>
              </a:r>
              <a:endParaRPr lang="zh-CN" altLang="en-US" dirty="0">
                <a:solidFill>
                  <a:schemeClr val="bg1"/>
                </a:solidFill>
              </a:endParaRPr>
            </a:p>
          </p:txBody>
        </p:sp>
      </p:grpSp>
      <p:grpSp>
        <p:nvGrpSpPr>
          <p:cNvPr id="16" name="组合 15">
            <a:extLst>
              <a:ext uri="{FF2B5EF4-FFF2-40B4-BE49-F238E27FC236}">
                <a16:creationId xmlns:a16="http://schemas.microsoft.com/office/drawing/2014/main" id="{2B64FF9A-8E92-455E-BA4F-CDC42B4B6710}"/>
              </a:ext>
            </a:extLst>
          </p:cNvPr>
          <p:cNvGrpSpPr/>
          <p:nvPr/>
        </p:nvGrpSpPr>
        <p:grpSpPr>
          <a:xfrm>
            <a:off x="1805847" y="5167697"/>
            <a:ext cx="7195683" cy="638549"/>
            <a:chOff x="1805847" y="5167697"/>
            <a:chExt cx="7195683" cy="638549"/>
          </a:xfrm>
        </p:grpSpPr>
        <p:sp>
          <p:nvSpPr>
            <p:cNvPr id="11" name="Parallelogram 9">
              <a:extLst>
                <a:ext uri="{FF2B5EF4-FFF2-40B4-BE49-F238E27FC236}">
                  <a16:creationId xmlns:a16="http://schemas.microsoft.com/office/drawing/2014/main" id="{C7284E60-DEC9-4F02-BE35-13E60851608B}"/>
                </a:ext>
              </a:extLst>
            </p:cNvPr>
            <p:cNvSpPr/>
            <p:nvPr/>
          </p:nvSpPr>
          <p:spPr>
            <a:xfrm>
              <a:off x="1805847" y="5167697"/>
              <a:ext cx="7195683" cy="638549"/>
            </a:xfrm>
            <a:prstGeom prst="parallelogram">
              <a:avLst>
                <a:gd name="adj" fmla="val 932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31" name="矩形 30">
              <a:extLst>
                <a:ext uri="{FF2B5EF4-FFF2-40B4-BE49-F238E27FC236}">
                  <a16:creationId xmlns:a16="http://schemas.microsoft.com/office/drawing/2014/main" id="{83C225C7-0CEF-4217-806C-0699D1E54877}"/>
                </a:ext>
              </a:extLst>
            </p:cNvPr>
            <p:cNvSpPr/>
            <p:nvPr/>
          </p:nvSpPr>
          <p:spPr>
            <a:xfrm>
              <a:off x="2570395" y="5283642"/>
              <a:ext cx="5040317"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dirty="0">
                  <a:solidFill>
                    <a:schemeClr val="bg1"/>
                  </a:solidFill>
                </a:rPr>
                <a:t>含有语法错误的训练句对构造方法</a:t>
              </a:r>
              <a:endParaRPr lang="zh-CN" altLang="en-US" dirty="0">
                <a:solidFill>
                  <a:schemeClr val="bg1"/>
                </a:solidFill>
              </a:endParaRPr>
            </a:p>
          </p:txBody>
        </p:sp>
      </p:grpSp>
      <p:sp>
        <p:nvSpPr>
          <p:cNvPr id="32" name="矩形 31">
            <a:extLst>
              <a:ext uri="{FF2B5EF4-FFF2-40B4-BE49-F238E27FC236}">
                <a16:creationId xmlns:a16="http://schemas.microsoft.com/office/drawing/2014/main" id="{1EF715BA-CE5A-4858-A70E-DB34ED758434}"/>
              </a:ext>
            </a:extLst>
          </p:cNvPr>
          <p:cNvSpPr/>
          <p:nvPr/>
        </p:nvSpPr>
        <p:spPr>
          <a:xfrm>
            <a:off x="1508760" y="1792225"/>
            <a:ext cx="9931241"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语法错误纠正是自然语言处理的重要下层任务，英语语法错误纠正已经研究了很多年，并且取得了丰硕的成果，目前的研究方向主要分为三个</a:t>
            </a:r>
            <a:r>
              <a:rPr lang="zh-CN" altLang="en-US" b="1" dirty="0" smtClean="0">
                <a:solidFill>
                  <a:schemeClr val="tx1">
                    <a:lumMod val="65000"/>
                    <a:lumOff val="35000"/>
                  </a:schemeClr>
                </a:solidFill>
              </a:rPr>
              <a:t>部分：</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93180089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六边形 12">
            <a:extLst>
              <a:ext uri="{FF2B5EF4-FFF2-40B4-BE49-F238E27FC236}">
                <a16:creationId xmlns:a16="http://schemas.microsoft.com/office/drawing/2014/main" id="{76647347-E487-43A9-873A-EB4E8D72EA92}"/>
              </a:ext>
            </a:extLst>
          </p:cNvPr>
          <p:cNvSpPr/>
          <p:nvPr/>
        </p:nvSpPr>
        <p:spPr>
          <a:xfrm>
            <a:off x="1630125" y="1846757"/>
            <a:ext cx="1899043" cy="1637107"/>
          </a:xfrm>
          <a:prstGeom prst="hexagon">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文本框 23">
            <a:extLst>
              <a:ext uri="{FF2B5EF4-FFF2-40B4-BE49-F238E27FC236}">
                <a16:creationId xmlns:a16="http://schemas.microsoft.com/office/drawing/2014/main" id="{6125CBF2-D797-492D-BFFB-FE81E0A52805}"/>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背景介绍</a:t>
            </a:r>
            <a:endParaRPr lang="en-US" altLang="zh-CN" sz="2800" b="1" dirty="0">
              <a:solidFill>
                <a:srgbClr val="8B0012"/>
              </a:solidFill>
              <a:ea typeface="+mj-ea"/>
            </a:endParaRPr>
          </a:p>
        </p:txBody>
      </p:sp>
      <p:sp>
        <p:nvSpPr>
          <p:cNvPr id="27" name="矩形 26">
            <a:extLst>
              <a:ext uri="{FF2B5EF4-FFF2-40B4-BE49-F238E27FC236}">
                <a16:creationId xmlns:a16="http://schemas.microsoft.com/office/drawing/2014/main" id="{B2A783D0-5601-4229-87B7-CDD3E52AAF02}"/>
              </a:ext>
            </a:extLst>
          </p:cNvPr>
          <p:cNvSpPr/>
          <p:nvPr/>
        </p:nvSpPr>
        <p:spPr>
          <a:xfrm>
            <a:off x="1321596" y="3753955"/>
            <a:ext cx="2864878" cy="1902059"/>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具有可解释性强的特点，但对于语法操作标签的定义复杂严格</a:t>
            </a:r>
            <a:r>
              <a:rPr lang="zh-CN" altLang="en-US" sz="1400" dirty="0" smtClean="0">
                <a:solidFill>
                  <a:schemeClr val="tx1">
                    <a:lumMod val="50000"/>
                    <a:lumOff val="50000"/>
                  </a:schemeClr>
                </a:solidFill>
              </a:rPr>
              <a:t>。</a:t>
            </a:r>
            <a:r>
              <a:rPr lang="zh-CN" altLang="en-US" sz="1400" dirty="0">
                <a:solidFill>
                  <a:schemeClr val="tx1">
                    <a:lumMod val="50000"/>
                    <a:lumOff val="50000"/>
                  </a:schemeClr>
                </a:solidFill>
              </a:rPr>
              <a:t>如</a:t>
            </a:r>
            <a:r>
              <a:rPr lang="en-US" altLang="zh-CN" sz="1400" dirty="0" err="1" smtClean="0">
                <a:solidFill>
                  <a:schemeClr val="tx1">
                    <a:lumMod val="50000"/>
                    <a:lumOff val="50000"/>
                  </a:schemeClr>
                </a:solidFill>
              </a:rPr>
              <a:t>GECToR</a:t>
            </a:r>
            <a:r>
              <a:rPr lang="en-US" altLang="zh-CN" sz="1400" baseline="30000" dirty="0" smtClean="0">
                <a:solidFill>
                  <a:schemeClr val="tx1">
                    <a:lumMod val="50000"/>
                    <a:lumOff val="50000"/>
                  </a:schemeClr>
                </a:solidFill>
              </a:rPr>
              <a:t>[1]</a:t>
            </a:r>
            <a:r>
              <a:rPr lang="zh-CN" altLang="en-US" sz="1400" dirty="0" smtClean="0">
                <a:solidFill>
                  <a:schemeClr val="tx1">
                    <a:lumMod val="50000"/>
                    <a:lumOff val="50000"/>
                  </a:schemeClr>
                </a:solidFill>
              </a:rPr>
              <a:t>详细</a:t>
            </a:r>
            <a:r>
              <a:rPr lang="zh-CN" altLang="en-US" sz="1400" dirty="0">
                <a:solidFill>
                  <a:schemeClr val="tx1">
                    <a:lumMod val="50000"/>
                    <a:lumOff val="50000"/>
                  </a:schemeClr>
                </a:solidFill>
              </a:rPr>
              <a:t>定义了多种语法操作标签，标签空间达到了</a:t>
            </a:r>
            <a:r>
              <a:rPr lang="en-US" altLang="zh-CN" sz="1400" dirty="0">
                <a:solidFill>
                  <a:schemeClr val="tx1">
                    <a:lumMod val="50000"/>
                    <a:lumOff val="50000"/>
                  </a:schemeClr>
                </a:solidFill>
              </a:rPr>
              <a:t>5000</a:t>
            </a:r>
            <a:r>
              <a:rPr lang="zh-CN" altLang="en-US" sz="1400" dirty="0">
                <a:solidFill>
                  <a:schemeClr val="tx1">
                    <a:lumMod val="50000"/>
                    <a:lumOff val="50000"/>
                  </a:schemeClr>
                </a:solidFill>
              </a:rPr>
              <a:t>个，需要在预处理阶段根据错误</a:t>
            </a:r>
            <a:r>
              <a:rPr lang="en-US" altLang="zh-CN" sz="1400" dirty="0">
                <a:solidFill>
                  <a:schemeClr val="tx1">
                    <a:lumMod val="50000"/>
                    <a:lumOff val="50000"/>
                  </a:schemeClr>
                </a:solidFill>
              </a:rPr>
              <a:t>-</a:t>
            </a:r>
            <a:r>
              <a:rPr lang="zh-CN" altLang="en-US" sz="1400" dirty="0">
                <a:solidFill>
                  <a:schemeClr val="tx1">
                    <a:lumMod val="50000"/>
                    <a:lumOff val="50000"/>
                  </a:schemeClr>
                </a:solidFill>
              </a:rPr>
              <a:t>正确句对的编辑距离为错误句子的每个字进行标注以得到训练数据。</a:t>
            </a:r>
            <a:endParaRPr lang="zh-CN" altLang="en-US" sz="1400" dirty="0">
              <a:solidFill>
                <a:schemeClr val="tx1">
                  <a:lumMod val="50000"/>
                  <a:lumOff val="50000"/>
                </a:schemeClr>
              </a:solidFill>
            </a:endParaRPr>
          </a:p>
        </p:txBody>
      </p:sp>
      <p:sp>
        <p:nvSpPr>
          <p:cNvPr id="18" name="矩形 17">
            <a:extLst>
              <a:ext uri="{FF2B5EF4-FFF2-40B4-BE49-F238E27FC236}">
                <a16:creationId xmlns:a16="http://schemas.microsoft.com/office/drawing/2014/main" id="{E06F7624-76C0-4C52-9F84-F470BFBFB462}"/>
              </a:ext>
            </a:extLst>
          </p:cNvPr>
          <p:cNvSpPr/>
          <p:nvPr/>
        </p:nvSpPr>
        <p:spPr>
          <a:xfrm>
            <a:off x="4279392" y="3744810"/>
            <a:ext cx="3575304" cy="2419124"/>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tx1">
                    <a:lumMod val="50000"/>
                    <a:lumOff val="50000"/>
                  </a:schemeClr>
                </a:solidFill>
              </a:rPr>
              <a:t>基于文本生成的方法与机器翻译的任务相似，都是基于原句得到目标句。考虑到语法错误纠正任务中的原句和目标句均属于同一种语言，</a:t>
            </a:r>
            <a:r>
              <a:rPr lang="en-US" altLang="zh-CN" sz="1400" dirty="0">
                <a:solidFill>
                  <a:schemeClr val="tx1">
                    <a:lumMod val="50000"/>
                    <a:lumOff val="50000"/>
                  </a:schemeClr>
                </a:solidFill>
              </a:rPr>
              <a:t>Copy-augmented </a:t>
            </a:r>
            <a:r>
              <a:rPr lang="en-US" altLang="zh-CN" sz="1400" dirty="0" smtClean="0">
                <a:solidFill>
                  <a:schemeClr val="tx1">
                    <a:lumMod val="50000"/>
                    <a:lumOff val="50000"/>
                  </a:schemeClr>
                </a:solidFill>
              </a:rPr>
              <a:t>Model</a:t>
            </a:r>
            <a:r>
              <a:rPr lang="en-US" altLang="zh-CN" sz="1400" baseline="30000" dirty="0" smtClean="0">
                <a:solidFill>
                  <a:schemeClr val="tx1">
                    <a:lumMod val="50000"/>
                    <a:lumOff val="50000"/>
                  </a:schemeClr>
                </a:solidFill>
              </a:rPr>
              <a:t>[2]</a:t>
            </a:r>
            <a:r>
              <a:rPr lang="zh-CN" altLang="en-US" sz="1400" dirty="0" smtClean="0">
                <a:solidFill>
                  <a:schemeClr val="tx1">
                    <a:lumMod val="50000"/>
                    <a:lumOff val="50000"/>
                  </a:schemeClr>
                </a:solidFill>
              </a:rPr>
              <a:t>将</a:t>
            </a:r>
            <a:r>
              <a:rPr lang="en-US" altLang="zh-CN" sz="1400" dirty="0">
                <a:solidFill>
                  <a:schemeClr val="tx1">
                    <a:lumMod val="50000"/>
                    <a:lumOff val="50000"/>
                  </a:schemeClr>
                </a:solidFill>
              </a:rPr>
              <a:t>copy</a:t>
            </a:r>
            <a:r>
              <a:rPr lang="zh-CN" altLang="en-US" sz="1400" dirty="0">
                <a:solidFill>
                  <a:schemeClr val="tx1">
                    <a:lumMod val="50000"/>
                    <a:lumOff val="50000"/>
                  </a:schemeClr>
                </a:solidFill>
              </a:rPr>
              <a:t>机制引入语法错误纠正模型。</a:t>
            </a:r>
            <a:r>
              <a:rPr lang="en-US" altLang="zh-CN" sz="1400" dirty="0">
                <a:solidFill>
                  <a:schemeClr val="tx1">
                    <a:lumMod val="50000"/>
                    <a:lumOff val="50000"/>
                  </a:schemeClr>
                </a:solidFill>
              </a:rPr>
              <a:t>BERT-fuse </a:t>
            </a:r>
            <a:r>
              <a:rPr lang="en-US" altLang="zh-CN" sz="1400" dirty="0" smtClean="0">
                <a:solidFill>
                  <a:schemeClr val="tx1">
                    <a:lumMod val="50000"/>
                    <a:lumOff val="50000"/>
                  </a:schemeClr>
                </a:solidFill>
              </a:rPr>
              <a:t>GED</a:t>
            </a:r>
            <a:r>
              <a:rPr lang="en-US" altLang="zh-CN" sz="1400" baseline="30000" dirty="0" smtClean="0">
                <a:solidFill>
                  <a:schemeClr val="tx1">
                    <a:lumMod val="50000"/>
                    <a:lumOff val="50000"/>
                  </a:schemeClr>
                </a:solidFill>
              </a:rPr>
              <a:t>[3]</a:t>
            </a:r>
            <a:r>
              <a:rPr lang="zh-CN" altLang="en-US" sz="1400" dirty="0" smtClean="0">
                <a:solidFill>
                  <a:schemeClr val="tx1">
                    <a:lumMod val="50000"/>
                    <a:lumOff val="50000"/>
                  </a:schemeClr>
                </a:solidFill>
              </a:rPr>
              <a:t>在</a:t>
            </a:r>
            <a:r>
              <a:rPr lang="zh-CN" altLang="en-US" sz="1400" dirty="0">
                <a:solidFill>
                  <a:schemeClr val="tx1">
                    <a:lumMod val="50000"/>
                    <a:lumOff val="50000"/>
                  </a:schemeClr>
                </a:solidFill>
              </a:rPr>
              <a:t>含有语法错误语料上微调序列标注的</a:t>
            </a:r>
            <a:r>
              <a:rPr lang="en-US" altLang="zh-CN" sz="1400" dirty="0">
                <a:solidFill>
                  <a:schemeClr val="tx1">
                    <a:lumMod val="50000"/>
                    <a:lumOff val="50000"/>
                  </a:schemeClr>
                </a:solidFill>
              </a:rPr>
              <a:t>BERT</a:t>
            </a:r>
            <a:r>
              <a:rPr lang="zh-CN" altLang="en-US" sz="1400" dirty="0">
                <a:solidFill>
                  <a:schemeClr val="tx1">
                    <a:lumMod val="50000"/>
                    <a:lumOff val="50000"/>
                  </a:schemeClr>
                </a:solidFill>
              </a:rPr>
              <a:t>模型，然后将微调阶段的输出作为额外特征，与原句共同输入由</a:t>
            </a:r>
            <a:r>
              <a:rPr lang="en-US" altLang="zh-CN" sz="1400" dirty="0">
                <a:solidFill>
                  <a:schemeClr val="tx1">
                    <a:lumMod val="50000"/>
                    <a:lumOff val="50000"/>
                  </a:schemeClr>
                </a:solidFill>
              </a:rPr>
              <a:t>BERT</a:t>
            </a:r>
            <a:r>
              <a:rPr lang="zh-CN" altLang="en-US" sz="1400" dirty="0">
                <a:solidFill>
                  <a:schemeClr val="tx1">
                    <a:lumMod val="50000"/>
                    <a:lumOff val="50000"/>
                  </a:schemeClr>
                </a:solidFill>
              </a:rPr>
              <a:t>初始化的语法错误纠正模型。</a:t>
            </a:r>
            <a:endParaRPr lang="zh-CN" altLang="en-US" sz="1400" dirty="0">
              <a:solidFill>
                <a:schemeClr val="tx1">
                  <a:lumMod val="50000"/>
                  <a:lumOff val="50000"/>
                </a:schemeClr>
              </a:solidFill>
            </a:endParaRPr>
          </a:p>
        </p:txBody>
      </p:sp>
      <p:sp>
        <p:nvSpPr>
          <p:cNvPr id="32" name="矩形 31">
            <a:extLst>
              <a:ext uri="{FF2B5EF4-FFF2-40B4-BE49-F238E27FC236}">
                <a16:creationId xmlns:a16="http://schemas.microsoft.com/office/drawing/2014/main" id="{3A8FBA4C-5EB2-4C85-A6EA-DD35FA194A07}"/>
              </a:ext>
            </a:extLst>
          </p:cNvPr>
          <p:cNvSpPr/>
          <p:nvPr/>
        </p:nvSpPr>
        <p:spPr>
          <a:xfrm>
            <a:off x="8088884" y="3753955"/>
            <a:ext cx="3149092" cy="2143926"/>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schemeClr val="tx1">
                    <a:lumMod val="50000"/>
                    <a:lumOff val="50000"/>
                  </a:schemeClr>
                </a:solidFill>
              </a:rPr>
              <a:t>语法</a:t>
            </a:r>
            <a:r>
              <a:rPr lang="zh-CN" altLang="en-US" sz="1400" dirty="0">
                <a:solidFill>
                  <a:schemeClr val="tx1">
                    <a:lumMod val="50000"/>
                    <a:lumOff val="50000"/>
                  </a:schemeClr>
                </a:solidFill>
              </a:rPr>
              <a:t>错误纠正的数据集主要由句对组成，是错误句子到正确句子的映射，对标注者的语言知识要求较高，因此数据集数量和规模有限，较难满足深度神经网络的训练需求</a:t>
            </a:r>
            <a:r>
              <a:rPr lang="zh-CN" altLang="en-US" sz="1400" dirty="0" smtClean="0">
                <a:solidFill>
                  <a:schemeClr val="tx1">
                    <a:lumMod val="50000"/>
                    <a:lumOff val="50000"/>
                  </a:schemeClr>
                </a:solidFill>
              </a:rPr>
              <a:t>。</a:t>
            </a:r>
            <a:r>
              <a:rPr lang="en-US" altLang="zh-CN" sz="1400" dirty="0" err="1" smtClean="0">
                <a:solidFill>
                  <a:schemeClr val="tx1">
                    <a:lumMod val="50000"/>
                    <a:lumOff val="50000"/>
                  </a:schemeClr>
                </a:solidFill>
              </a:rPr>
              <a:t>Kiyono</a:t>
            </a:r>
            <a:r>
              <a:rPr lang="zh-CN" altLang="en-US" sz="1400" dirty="0" smtClean="0">
                <a:solidFill>
                  <a:schemeClr val="tx1">
                    <a:lumMod val="50000"/>
                    <a:lumOff val="50000"/>
                  </a:schemeClr>
                </a:solidFill>
              </a:rPr>
              <a:t>等人</a:t>
            </a:r>
            <a:r>
              <a:rPr lang="en-US" altLang="zh-CN" sz="1400" baseline="30000" dirty="0" smtClean="0">
                <a:solidFill>
                  <a:schemeClr val="tx1">
                    <a:lumMod val="50000"/>
                    <a:lumOff val="50000"/>
                  </a:schemeClr>
                </a:solidFill>
              </a:rPr>
              <a:t>[4]</a:t>
            </a:r>
            <a:r>
              <a:rPr lang="zh-CN" altLang="en-US" sz="1400" dirty="0" smtClean="0">
                <a:solidFill>
                  <a:schemeClr val="tx1">
                    <a:lumMod val="50000"/>
                    <a:lumOff val="50000"/>
                  </a:schemeClr>
                </a:solidFill>
              </a:rPr>
              <a:t>的</a:t>
            </a:r>
            <a:r>
              <a:rPr lang="zh-CN" altLang="en-US" sz="1400" dirty="0">
                <a:solidFill>
                  <a:schemeClr val="tx1">
                    <a:lumMod val="50000"/>
                    <a:lumOff val="50000"/>
                  </a:schemeClr>
                </a:solidFill>
              </a:rPr>
              <a:t>研究分析了构造数据的种子语料、构造数据的方法以及训练策略对于语法错误纠正模型的影响</a:t>
            </a:r>
            <a:r>
              <a:rPr lang="zh-CN" altLang="en-US" sz="1400" dirty="0" smtClean="0">
                <a:solidFill>
                  <a:schemeClr val="tx1">
                    <a:lumMod val="50000"/>
                    <a:lumOff val="50000"/>
                  </a:schemeClr>
                </a:solidFill>
              </a:rPr>
              <a:t>。</a:t>
            </a:r>
            <a:endParaRPr lang="zh-CN" altLang="en-US" sz="1400" dirty="0">
              <a:solidFill>
                <a:schemeClr val="tx1">
                  <a:lumMod val="50000"/>
                  <a:lumOff val="50000"/>
                </a:schemeClr>
              </a:solidFill>
            </a:endParaRPr>
          </a:p>
        </p:txBody>
      </p:sp>
      <p:sp>
        <p:nvSpPr>
          <p:cNvPr id="29" name="矩形 28">
            <a:extLst>
              <a:ext uri="{FF2B5EF4-FFF2-40B4-BE49-F238E27FC236}">
                <a16:creationId xmlns:a16="http://schemas.microsoft.com/office/drawing/2014/main" id="{B0A57175-8239-418F-B7FE-31B2F8FA8C70}"/>
              </a:ext>
            </a:extLst>
          </p:cNvPr>
          <p:cNvSpPr/>
          <p:nvPr/>
        </p:nvSpPr>
        <p:spPr>
          <a:xfrm>
            <a:off x="1751920" y="2176035"/>
            <a:ext cx="1631360" cy="10895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基于序列标注的语法错误纠正方法</a:t>
            </a:r>
          </a:p>
        </p:txBody>
      </p:sp>
      <p:sp>
        <p:nvSpPr>
          <p:cNvPr id="31" name="六边形 30">
            <a:extLst>
              <a:ext uri="{FF2B5EF4-FFF2-40B4-BE49-F238E27FC236}">
                <a16:creationId xmlns:a16="http://schemas.microsoft.com/office/drawing/2014/main" id="{76647347-E487-43A9-873A-EB4E8D72EA92}"/>
              </a:ext>
            </a:extLst>
          </p:cNvPr>
          <p:cNvSpPr/>
          <p:nvPr/>
        </p:nvSpPr>
        <p:spPr>
          <a:xfrm>
            <a:off x="5065221" y="1843709"/>
            <a:ext cx="1899043" cy="1637107"/>
          </a:xfrm>
          <a:prstGeom prst="hexagon">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矩形 33">
            <a:extLst>
              <a:ext uri="{FF2B5EF4-FFF2-40B4-BE49-F238E27FC236}">
                <a16:creationId xmlns:a16="http://schemas.microsoft.com/office/drawing/2014/main" id="{B0A57175-8239-418F-B7FE-31B2F8FA8C70}"/>
              </a:ext>
            </a:extLst>
          </p:cNvPr>
          <p:cNvSpPr/>
          <p:nvPr/>
        </p:nvSpPr>
        <p:spPr>
          <a:xfrm>
            <a:off x="5187016" y="2172987"/>
            <a:ext cx="1631360" cy="10895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基于文本生成的</a:t>
            </a:r>
            <a:r>
              <a:rPr lang="zh-CN" altLang="en-US" b="1" dirty="0">
                <a:solidFill>
                  <a:schemeClr val="tx1">
                    <a:lumMod val="65000"/>
                    <a:lumOff val="35000"/>
                  </a:schemeClr>
                </a:solidFill>
              </a:rPr>
              <a:t>语法错误纠正方法</a:t>
            </a:r>
          </a:p>
        </p:txBody>
      </p:sp>
      <p:sp>
        <p:nvSpPr>
          <p:cNvPr id="35" name="六边形 34">
            <a:extLst>
              <a:ext uri="{FF2B5EF4-FFF2-40B4-BE49-F238E27FC236}">
                <a16:creationId xmlns:a16="http://schemas.microsoft.com/office/drawing/2014/main" id="{76647347-E487-43A9-873A-EB4E8D72EA92}"/>
              </a:ext>
            </a:extLst>
          </p:cNvPr>
          <p:cNvSpPr/>
          <p:nvPr/>
        </p:nvSpPr>
        <p:spPr>
          <a:xfrm>
            <a:off x="8466789" y="1871141"/>
            <a:ext cx="1899043" cy="1637107"/>
          </a:xfrm>
          <a:prstGeom prst="hexagon">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矩形 35">
            <a:extLst>
              <a:ext uri="{FF2B5EF4-FFF2-40B4-BE49-F238E27FC236}">
                <a16:creationId xmlns:a16="http://schemas.microsoft.com/office/drawing/2014/main" id="{B0A57175-8239-418F-B7FE-31B2F8FA8C70}"/>
              </a:ext>
            </a:extLst>
          </p:cNvPr>
          <p:cNvSpPr/>
          <p:nvPr/>
        </p:nvSpPr>
        <p:spPr>
          <a:xfrm>
            <a:off x="8588584" y="2200419"/>
            <a:ext cx="1631360" cy="108952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tx1">
                    <a:lumMod val="65000"/>
                    <a:lumOff val="35000"/>
                  </a:schemeClr>
                </a:solidFill>
              </a:rPr>
              <a:t>含有语法错误的训练句对构造方法</a:t>
            </a:r>
            <a:endParaRPr lang="zh-CN" altLang="en-US" b="1" dirty="0">
              <a:solidFill>
                <a:schemeClr val="tx1">
                  <a:lumMod val="65000"/>
                  <a:lumOff val="35000"/>
                </a:schemeClr>
              </a:solidFill>
            </a:endParaRPr>
          </a:p>
        </p:txBody>
      </p:sp>
    </p:spTree>
    <p:extLst>
      <p:ext uri="{BB962C8B-B14F-4D97-AF65-F5344CB8AC3E}">
        <p14:creationId xmlns:p14="http://schemas.microsoft.com/office/powerpoint/2010/main" val="108006501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1"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背景介绍</a:t>
            </a:r>
            <a:endParaRPr lang="en-US" altLang="zh-CN" sz="2800" b="1" dirty="0">
              <a:solidFill>
                <a:srgbClr val="8B0012"/>
              </a:solidFill>
              <a:ea typeface="+mj-ea"/>
            </a:endParaRPr>
          </a:p>
        </p:txBody>
      </p:sp>
      <p:sp>
        <p:nvSpPr>
          <p:cNvPr id="108" name="矩形 107">
            <a:extLst>
              <a:ext uri="{FF2B5EF4-FFF2-40B4-BE49-F238E27FC236}">
                <a16:creationId xmlns:a16="http://schemas.microsoft.com/office/drawing/2014/main" id="{2EBCBB7F-788A-4237-AFD4-BC2503291A6E}"/>
              </a:ext>
            </a:extLst>
          </p:cNvPr>
          <p:cNvSpPr/>
          <p:nvPr/>
        </p:nvSpPr>
        <p:spPr>
          <a:xfrm>
            <a:off x="928060" y="1846774"/>
            <a:ext cx="10419644" cy="3416320"/>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zh-CN" altLang="en-US" sz="2000" dirty="0" smtClean="0">
                <a:solidFill>
                  <a:schemeClr val="tx1">
                    <a:lumMod val="65000"/>
                    <a:lumOff val="35000"/>
                  </a:schemeClr>
                </a:solidFill>
              </a:rPr>
              <a:t>相对</a:t>
            </a:r>
            <a:r>
              <a:rPr lang="zh-CN" altLang="en-US" sz="2000" dirty="0">
                <a:solidFill>
                  <a:schemeClr val="tx1">
                    <a:lumMod val="65000"/>
                    <a:lumOff val="35000"/>
                  </a:schemeClr>
                </a:solidFill>
              </a:rPr>
              <a:t>于英文语法错误纠正，中文文本纠错的相关资源和数据更为稀少，近年来举办的比赛包括</a:t>
            </a:r>
            <a:r>
              <a:rPr lang="en-US" altLang="zh-CN" sz="2000" dirty="0">
                <a:solidFill>
                  <a:schemeClr val="tx1">
                    <a:lumMod val="65000"/>
                    <a:lumOff val="35000"/>
                  </a:schemeClr>
                </a:solidFill>
              </a:rPr>
              <a:t>NLPCC2018</a:t>
            </a:r>
            <a:r>
              <a:rPr lang="zh-CN" altLang="en-US" sz="2000" dirty="0">
                <a:solidFill>
                  <a:schemeClr val="tx1">
                    <a:lumMod val="65000"/>
                    <a:lumOff val="35000"/>
                  </a:schemeClr>
                </a:solidFill>
              </a:rPr>
              <a:t>语法纠错</a:t>
            </a:r>
            <a:r>
              <a:rPr lang="zh-CN" altLang="en-US" sz="2000" dirty="0" smtClean="0">
                <a:solidFill>
                  <a:schemeClr val="tx1">
                    <a:lumMod val="65000"/>
                    <a:lumOff val="35000"/>
                  </a:schemeClr>
                </a:solidFill>
              </a:rPr>
              <a:t>评测、</a:t>
            </a:r>
            <a:r>
              <a:rPr lang="en-US" altLang="zh-CN" sz="2000" dirty="0">
                <a:solidFill>
                  <a:schemeClr val="tx1">
                    <a:lumMod val="65000"/>
                    <a:lumOff val="35000"/>
                  </a:schemeClr>
                </a:solidFill>
              </a:rPr>
              <a:t>CGED2020</a:t>
            </a:r>
            <a:r>
              <a:rPr lang="zh-CN" altLang="en-US" sz="2000" dirty="0" smtClean="0">
                <a:solidFill>
                  <a:schemeClr val="tx1">
                    <a:lumMod val="65000"/>
                    <a:lumOff val="35000"/>
                  </a:schemeClr>
                </a:solidFill>
              </a:rPr>
              <a:t>评测、</a:t>
            </a:r>
            <a:r>
              <a:rPr lang="en-US" altLang="zh-CN" sz="2000" dirty="0">
                <a:solidFill>
                  <a:schemeClr val="tx1">
                    <a:lumMod val="65000"/>
                    <a:lumOff val="35000"/>
                  </a:schemeClr>
                </a:solidFill>
              </a:rPr>
              <a:t>CTC2021</a:t>
            </a:r>
            <a:r>
              <a:rPr lang="zh-CN" altLang="en-US" sz="2000" dirty="0" smtClean="0">
                <a:solidFill>
                  <a:schemeClr val="tx1">
                    <a:lumMod val="65000"/>
                    <a:lumOff val="35000"/>
                  </a:schemeClr>
                </a:solidFill>
              </a:rPr>
              <a:t>评测。</a:t>
            </a: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en-US" altLang="zh-CN" sz="2000" dirty="0" err="1" smtClean="0">
                <a:solidFill>
                  <a:schemeClr val="tx1">
                    <a:lumMod val="65000"/>
                    <a:lumOff val="35000"/>
                  </a:schemeClr>
                </a:solidFill>
              </a:rPr>
              <a:t>Youdao</a:t>
            </a:r>
            <a:r>
              <a:rPr lang="en-US" altLang="zh-CN" sz="2000" baseline="30000" dirty="0" smtClean="0">
                <a:solidFill>
                  <a:schemeClr val="tx1">
                    <a:lumMod val="65000"/>
                    <a:lumOff val="35000"/>
                  </a:schemeClr>
                </a:solidFill>
              </a:rPr>
              <a:t>[5]</a:t>
            </a:r>
            <a:r>
              <a:rPr lang="zh-CN" altLang="en-US" sz="2000" dirty="0" smtClean="0">
                <a:solidFill>
                  <a:schemeClr val="tx1">
                    <a:lumMod val="65000"/>
                    <a:lumOff val="35000"/>
                  </a:schemeClr>
                </a:solidFill>
              </a:rPr>
              <a:t>将</a:t>
            </a:r>
            <a:r>
              <a:rPr lang="zh-CN" altLang="en-US" sz="2000" dirty="0">
                <a:solidFill>
                  <a:schemeClr val="tx1">
                    <a:lumMod val="65000"/>
                    <a:lumOff val="35000"/>
                  </a:schemeClr>
                </a:solidFill>
              </a:rPr>
              <a:t>中文语法错误纠正任务分成</a:t>
            </a:r>
            <a:r>
              <a:rPr lang="en-US" altLang="zh-CN" sz="2000" dirty="0">
                <a:solidFill>
                  <a:schemeClr val="tx1">
                    <a:lumMod val="65000"/>
                    <a:lumOff val="35000"/>
                  </a:schemeClr>
                </a:solidFill>
              </a:rPr>
              <a:t>3</a:t>
            </a:r>
            <a:r>
              <a:rPr lang="zh-CN" altLang="en-US" sz="2000" dirty="0">
                <a:solidFill>
                  <a:schemeClr val="tx1">
                    <a:lumMod val="65000"/>
                    <a:lumOff val="35000"/>
                  </a:schemeClr>
                </a:solidFill>
              </a:rPr>
              <a:t>个阶段，先移除句子中的表层错误，再将任务转化为机器翻译任务，最后集成第二阶段的若干模型</a:t>
            </a:r>
            <a:r>
              <a:rPr lang="zh-CN" altLang="en-US" sz="2000" dirty="0" smtClean="0">
                <a:solidFill>
                  <a:schemeClr val="tx1">
                    <a:lumMod val="65000"/>
                    <a:lumOff val="35000"/>
                  </a:schemeClr>
                </a:solidFill>
              </a:rPr>
              <a:t>。</a:t>
            </a: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en-US" altLang="zh-CN" sz="2000" dirty="0" err="1" smtClean="0">
                <a:solidFill>
                  <a:schemeClr val="tx1">
                    <a:lumMod val="65000"/>
                    <a:lumOff val="35000"/>
                  </a:schemeClr>
                </a:solidFill>
              </a:rPr>
              <a:t>AliGM</a:t>
            </a:r>
            <a:r>
              <a:rPr lang="en-US" altLang="zh-CN" sz="2000" baseline="30000" dirty="0" smtClean="0">
                <a:solidFill>
                  <a:schemeClr val="tx1">
                    <a:lumMod val="65000"/>
                    <a:lumOff val="35000"/>
                  </a:schemeClr>
                </a:solidFill>
              </a:rPr>
              <a:t>[6]</a:t>
            </a:r>
            <a:r>
              <a:rPr lang="zh-CN" altLang="en-US" sz="2000" dirty="0" smtClean="0">
                <a:solidFill>
                  <a:schemeClr val="tx1">
                    <a:lumMod val="65000"/>
                    <a:lumOff val="35000"/>
                  </a:schemeClr>
                </a:solidFill>
              </a:rPr>
              <a:t>使用</a:t>
            </a:r>
            <a:r>
              <a:rPr lang="zh-CN" altLang="en-US" sz="2000" dirty="0">
                <a:solidFill>
                  <a:schemeClr val="tx1">
                    <a:lumMod val="65000"/>
                    <a:lumOff val="35000"/>
                  </a:schemeClr>
                </a:solidFill>
              </a:rPr>
              <a:t>基于规则、基于统计和神经网络三大类模型，根据不同优先级组合模型</a:t>
            </a:r>
            <a:r>
              <a:rPr lang="zh-CN" altLang="en-US" sz="2000" dirty="0" smtClean="0">
                <a:solidFill>
                  <a:schemeClr val="tx1">
                    <a:lumMod val="65000"/>
                    <a:lumOff val="35000"/>
                  </a:schemeClr>
                </a:solidFill>
              </a:rPr>
              <a:t>。</a:t>
            </a: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endParaRPr lang="en-US" altLang="zh-CN" sz="2000" dirty="0" smtClean="0">
              <a:solidFill>
                <a:schemeClr val="tx1">
                  <a:lumMod val="65000"/>
                  <a:lumOff val="35000"/>
                </a:schemeClr>
              </a:solidFill>
            </a:endParaRPr>
          </a:p>
          <a:p>
            <a:pPr marL="285750" indent="-285750" algn="just">
              <a:lnSpc>
                <a:spcPct val="120000"/>
              </a:lnSpc>
              <a:buFont typeface="Arial" panose="020B0604020202020204" pitchFamily="34" charset="0"/>
              <a:buChar char="•"/>
            </a:pPr>
            <a:r>
              <a:rPr lang="en-US" altLang="zh-CN" sz="2000" dirty="0" err="1" smtClean="0">
                <a:solidFill>
                  <a:schemeClr val="tx1">
                    <a:lumMod val="65000"/>
                    <a:lumOff val="35000"/>
                  </a:schemeClr>
                </a:solidFill>
              </a:rPr>
              <a:t>MaskGEC</a:t>
            </a:r>
            <a:r>
              <a:rPr lang="en-US" altLang="zh-CN" sz="2000" baseline="30000" dirty="0" smtClean="0">
                <a:solidFill>
                  <a:schemeClr val="tx1">
                    <a:lumMod val="65000"/>
                    <a:lumOff val="35000"/>
                  </a:schemeClr>
                </a:solidFill>
              </a:rPr>
              <a:t>[7]</a:t>
            </a:r>
            <a:r>
              <a:rPr lang="zh-CN" altLang="en-US" sz="2000" dirty="0" smtClean="0">
                <a:solidFill>
                  <a:schemeClr val="tx1">
                    <a:lumMod val="65000"/>
                    <a:lumOff val="35000"/>
                  </a:schemeClr>
                </a:solidFill>
              </a:rPr>
              <a:t>在</a:t>
            </a:r>
            <a:r>
              <a:rPr lang="zh-CN" altLang="en-US" sz="2000" dirty="0">
                <a:solidFill>
                  <a:schemeClr val="tx1">
                    <a:lumMod val="65000"/>
                    <a:lumOff val="35000"/>
                  </a:schemeClr>
                </a:solidFill>
              </a:rPr>
              <a:t>每轮迭代的时候动态随机增加噪声</a:t>
            </a:r>
            <a:r>
              <a:rPr lang="en-US" altLang="zh-CN" sz="2000" dirty="0">
                <a:solidFill>
                  <a:schemeClr val="tx1">
                    <a:lumMod val="65000"/>
                    <a:lumOff val="35000"/>
                  </a:schemeClr>
                </a:solidFill>
              </a:rPr>
              <a:t>,</a:t>
            </a:r>
            <a:r>
              <a:rPr lang="zh-CN" altLang="en-US" sz="2000" dirty="0">
                <a:solidFill>
                  <a:schemeClr val="tx1">
                    <a:lumMod val="65000"/>
                    <a:lumOff val="35000"/>
                  </a:schemeClr>
                </a:solidFill>
              </a:rPr>
              <a:t>提升数据的泛化性。</a:t>
            </a:r>
            <a:endParaRPr lang="zh-CN" altLang="en-US" sz="2000" dirty="0">
              <a:solidFill>
                <a:schemeClr val="tx1">
                  <a:lumMod val="65000"/>
                  <a:lumOff val="35000"/>
                </a:schemeClr>
              </a:solidFill>
            </a:endParaRPr>
          </a:p>
        </p:txBody>
      </p:sp>
    </p:spTree>
    <p:extLst>
      <p:ext uri="{BB962C8B-B14F-4D97-AF65-F5344CB8AC3E}">
        <p14:creationId xmlns:p14="http://schemas.microsoft.com/office/powerpoint/2010/main" val="3380213009"/>
      </p:ext>
    </p:extLst>
  </p:cSld>
  <p:clrMapOvr>
    <a:masterClrMapping/>
  </p:clrMapOvr>
  <p:transition spd="slow" advTm="0">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02</a:t>
            </a:r>
          </a:p>
        </p:txBody>
      </p:sp>
      <p:sp>
        <p:nvSpPr>
          <p:cNvPr id="44" name="文本框 43">
            <a:extLst>
              <a:ext uri="{FF2B5EF4-FFF2-40B4-BE49-F238E27FC236}">
                <a16:creationId xmlns:a16="http://schemas.microsoft.com/office/drawing/2014/main" id="{91DD2887-A1AE-4E54-A475-4834B14E037C}"/>
              </a:ext>
            </a:extLst>
          </p:cNvPr>
          <p:cNvSpPr txBox="1"/>
          <p:nvPr/>
        </p:nvSpPr>
        <p:spPr>
          <a:xfrm>
            <a:off x="3169060" y="4402947"/>
            <a:ext cx="4506661" cy="545534"/>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a:solidFill>
                  <a:schemeClr val="bg1"/>
                </a:solidFill>
                <a:ea typeface="+mj-ea"/>
              </a:rPr>
              <a:t>任务定义</a:t>
            </a:r>
            <a:endParaRPr lang="en-US" altLang="zh-CN" sz="2800" b="1" dirty="0">
              <a:solidFill>
                <a:schemeClr val="bg1"/>
              </a:solidFill>
              <a:ea typeface="+mj-ea"/>
            </a:endParaRPr>
          </a:p>
        </p:txBody>
      </p:sp>
      <p:sp>
        <p:nvSpPr>
          <p:cNvPr id="3" name="灯片编号占位符 2"/>
          <p:cNvSpPr>
            <a:spLocks noGrp="1"/>
          </p:cNvSpPr>
          <p:nvPr>
            <p:ph type="sldNum" sz="quarter" idx="11"/>
          </p:nvPr>
        </p:nvSpPr>
        <p:spPr/>
        <p:txBody>
          <a:bodyPr/>
          <a:lstStyle/>
          <a:p>
            <a:fld id="{C5E5DF9E-B8B4-41B6-979F-54FEDD842CBF}" type="slidenum">
              <a:rPr lang="zh-CN" altLang="en-US" smtClean="0"/>
              <a:pPr/>
              <a:t>8</a:t>
            </a:fld>
            <a:endParaRPr lang="zh-CN" altLang="en-US" dirty="0"/>
          </a:p>
        </p:txBody>
      </p:sp>
    </p:spTree>
    <p:extLst>
      <p:ext uri="{BB962C8B-B14F-4D97-AF65-F5344CB8AC3E}">
        <p14:creationId xmlns:p14="http://schemas.microsoft.com/office/powerpoint/2010/main" val="94473489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文本框 105">
            <a:extLst>
              <a:ext uri="{FF2B5EF4-FFF2-40B4-BE49-F238E27FC236}">
                <a16:creationId xmlns:a16="http://schemas.microsoft.com/office/drawing/2014/main" id="{F3A3200F-6D8E-4AA0-8B12-3809EDE552C3}"/>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smtClean="0">
                <a:solidFill>
                  <a:srgbClr val="8B0012"/>
                </a:solidFill>
                <a:ea typeface="+mj-ea"/>
              </a:rPr>
              <a:t>任务定义</a:t>
            </a:r>
            <a:endParaRPr lang="en-US" altLang="zh-CN" sz="2800" b="1" dirty="0">
              <a:solidFill>
                <a:srgbClr val="8B0012"/>
              </a:solidFill>
              <a:ea typeface="+mj-ea"/>
            </a:endParaRPr>
          </a:p>
        </p:txBody>
      </p:sp>
      <p:sp>
        <p:nvSpPr>
          <p:cNvPr id="108" name="矩形 107">
            <a:extLst>
              <a:ext uri="{FF2B5EF4-FFF2-40B4-BE49-F238E27FC236}">
                <a16:creationId xmlns:a16="http://schemas.microsoft.com/office/drawing/2014/main" id="{2EBCBB7F-788A-4237-AFD4-BC2503291A6E}"/>
              </a:ext>
            </a:extLst>
          </p:cNvPr>
          <p:cNvSpPr/>
          <p:nvPr/>
        </p:nvSpPr>
        <p:spPr>
          <a:xfrm>
            <a:off x="384048" y="1206694"/>
            <a:ext cx="11539728" cy="1754326"/>
          </a:xfrm>
          <a:prstGeom prst="rect">
            <a:avLst/>
          </a:prstGeom>
        </p:spPr>
        <p:txBody>
          <a:bodyPr wrap="square">
            <a:spAutoFit/>
            <a:scene3d>
              <a:camera prst="orthographicFront"/>
              <a:lightRig rig="threePt" dir="t"/>
            </a:scene3d>
            <a:sp3d contourW="12700"/>
          </a:bodyPr>
          <a:lstStyle/>
          <a:p>
            <a:pPr marL="342900" indent="-342900" algn="just">
              <a:lnSpc>
                <a:spcPct val="120000"/>
              </a:lnSpc>
              <a:buFont typeface="Arial" panose="020B0604020202020204" pitchFamily="34" charset="0"/>
              <a:buChar char="•"/>
            </a:pPr>
            <a:r>
              <a:rPr lang="zh-CN" altLang="en-US" dirty="0" smtClean="0">
                <a:solidFill>
                  <a:schemeClr val="tx1">
                    <a:lumMod val="65000"/>
                    <a:lumOff val="35000"/>
                  </a:schemeClr>
                </a:solidFill>
              </a:rPr>
              <a:t>多维</a:t>
            </a:r>
            <a:r>
              <a:rPr lang="zh-CN" altLang="en-US" dirty="0">
                <a:solidFill>
                  <a:schemeClr val="tx1">
                    <a:lumMod val="65000"/>
                    <a:lumOff val="35000"/>
                  </a:schemeClr>
                </a:solidFill>
              </a:rPr>
              <a:t>度汉语学习者文本纠错（</a:t>
            </a:r>
            <a:r>
              <a:rPr lang="en-US" altLang="zh-CN" dirty="0">
                <a:solidFill>
                  <a:schemeClr val="tx1">
                    <a:lumMod val="65000"/>
                    <a:lumOff val="35000"/>
                  </a:schemeClr>
                </a:solidFill>
              </a:rPr>
              <a:t>Multidimensional Chinese Learner Text Correction</a:t>
            </a:r>
            <a:r>
              <a:rPr lang="zh-CN" altLang="en-US" dirty="0">
                <a:solidFill>
                  <a:schemeClr val="tx1">
                    <a:lumMod val="65000"/>
                    <a:lumOff val="35000"/>
                  </a:schemeClr>
                </a:solidFill>
              </a:rPr>
              <a:t>）任务旨在自动检测汉语学习者文本中的标点、拼写、语法、语义等错误，并且从最小改动（</a:t>
            </a:r>
            <a:r>
              <a:rPr lang="en-US" altLang="zh-CN" dirty="0">
                <a:solidFill>
                  <a:schemeClr val="tx1">
                    <a:lumMod val="65000"/>
                    <a:lumOff val="35000"/>
                  </a:schemeClr>
                </a:solidFill>
              </a:rPr>
              <a:t>Minimal Edit</a:t>
            </a:r>
            <a:r>
              <a:rPr lang="zh-CN" altLang="en-US" dirty="0">
                <a:solidFill>
                  <a:schemeClr val="tx1">
                    <a:lumMod val="65000"/>
                    <a:lumOff val="35000"/>
                  </a:schemeClr>
                </a:solidFill>
              </a:rPr>
              <a:t>，</a:t>
            </a:r>
            <a:r>
              <a:rPr lang="en-US" altLang="zh-CN" dirty="0">
                <a:solidFill>
                  <a:schemeClr val="tx1">
                    <a:lumMod val="65000"/>
                    <a:lumOff val="35000"/>
                  </a:schemeClr>
                </a:solidFill>
              </a:rPr>
              <a:t>M</a:t>
            </a:r>
            <a:r>
              <a:rPr lang="zh-CN" altLang="en-US" dirty="0">
                <a:solidFill>
                  <a:schemeClr val="tx1">
                    <a:lumMod val="65000"/>
                    <a:lumOff val="35000"/>
                  </a:schemeClr>
                </a:solidFill>
              </a:rPr>
              <a:t>）和流利提升（</a:t>
            </a:r>
            <a:r>
              <a:rPr lang="en-US" altLang="zh-CN" dirty="0">
                <a:solidFill>
                  <a:schemeClr val="tx1">
                    <a:lumMod val="65000"/>
                    <a:lumOff val="35000"/>
                  </a:schemeClr>
                </a:solidFill>
              </a:rPr>
              <a:t>Fluency Edit</a:t>
            </a:r>
            <a:r>
              <a:rPr lang="zh-CN" altLang="en-US" dirty="0">
                <a:solidFill>
                  <a:schemeClr val="tx1">
                    <a:lumMod val="65000"/>
                    <a:lumOff val="35000"/>
                  </a:schemeClr>
                </a:solidFill>
              </a:rPr>
              <a:t>，</a:t>
            </a:r>
            <a:r>
              <a:rPr lang="en-US" altLang="zh-CN" dirty="0">
                <a:solidFill>
                  <a:schemeClr val="tx1">
                    <a:lumMod val="65000"/>
                    <a:lumOff val="35000"/>
                  </a:schemeClr>
                </a:solidFill>
              </a:rPr>
              <a:t>F</a:t>
            </a:r>
            <a:r>
              <a:rPr lang="zh-CN" altLang="en-US" dirty="0">
                <a:solidFill>
                  <a:schemeClr val="tx1">
                    <a:lumMod val="65000"/>
                    <a:lumOff val="35000"/>
                  </a:schemeClr>
                </a:solidFill>
              </a:rPr>
              <a:t>）两个维度产生修正方案，从而获得符合原意的正确句子</a:t>
            </a:r>
            <a:r>
              <a:rPr lang="zh-CN" altLang="en-US" dirty="0" smtClean="0">
                <a:solidFill>
                  <a:schemeClr val="tx1">
                    <a:lumMod val="65000"/>
                    <a:lumOff val="35000"/>
                  </a:schemeClr>
                </a:solidFill>
              </a:rPr>
              <a:t>。</a:t>
            </a:r>
            <a:endParaRPr lang="en-US" altLang="zh-CN" dirty="0" smtClean="0">
              <a:solidFill>
                <a:schemeClr val="tx1">
                  <a:lumMod val="65000"/>
                  <a:lumOff val="35000"/>
                </a:schemeClr>
              </a:solidFill>
            </a:endParaRPr>
          </a:p>
          <a:p>
            <a:pPr marL="342900" indent="-342900" algn="just">
              <a:lnSpc>
                <a:spcPct val="120000"/>
              </a:lnSpc>
              <a:buFont typeface="Arial" panose="020B0604020202020204" pitchFamily="34" charset="0"/>
              <a:buChar char="•"/>
            </a:pPr>
            <a:r>
              <a:rPr lang="zh-CN" altLang="en-US" dirty="0" smtClean="0">
                <a:solidFill>
                  <a:schemeClr val="tx1">
                    <a:lumMod val="65000"/>
                    <a:lumOff val="35000"/>
                  </a:schemeClr>
                </a:solidFill>
              </a:rPr>
              <a:t>本</a:t>
            </a:r>
            <a:r>
              <a:rPr lang="zh-CN" altLang="en-US" dirty="0">
                <a:solidFill>
                  <a:schemeClr val="tx1">
                    <a:lumMod val="65000"/>
                    <a:lumOff val="35000"/>
                  </a:schemeClr>
                </a:solidFill>
              </a:rPr>
              <a:t>次比赛的任务示例</a:t>
            </a:r>
            <a:r>
              <a:rPr lang="zh-CN" altLang="en-US" dirty="0" smtClean="0">
                <a:solidFill>
                  <a:schemeClr val="tx1">
                    <a:lumMod val="65000"/>
                    <a:lumOff val="35000"/>
                  </a:schemeClr>
                </a:solidFill>
              </a:rPr>
              <a:t>如下表所</a:t>
            </a:r>
            <a:r>
              <a:rPr lang="zh-CN" altLang="en-US" dirty="0">
                <a:solidFill>
                  <a:schemeClr val="tx1">
                    <a:lumMod val="65000"/>
                    <a:lumOff val="35000"/>
                  </a:schemeClr>
                </a:solidFill>
              </a:rPr>
              <a:t>示，输入为可能含有错误的</a:t>
            </a:r>
            <a:r>
              <a:rPr lang="zh-CN" altLang="en-US" dirty="0" smtClean="0">
                <a:solidFill>
                  <a:schemeClr val="tx1">
                    <a:lumMod val="65000"/>
                    <a:lumOff val="35000"/>
                  </a:schemeClr>
                </a:solidFill>
              </a:rPr>
              <a:t>句子，</a:t>
            </a:r>
            <a:r>
              <a:rPr lang="zh-CN" altLang="en-US" dirty="0">
                <a:solidFill>
                  <a:schemeClr val="tx1">
                    <a:lumMod val="65000"/>
                    <a:lumOff val="35000"/>
                  </a:schemeClr>
                </a:solidFill>
              </a:rPr>
              <a:t>输出为符合原意的正确</a:t>
            </a:r>
            <a:r>
              <a:rPr lang="zh-CN" altLang="en-US" dirty="0" smtClean="0">
                <a:solidFill>
                  <a:schemeClr val="tx1">
                    <a:lumMod val="65000"/>
                    <a:lumOff val="35000"/>
                  </a:schemeClr>
                </a:solidFill>
              </a:rPr>
              <a:t>句子，</a:t>
            </a:r>
            <a:r>
              <a:rPr lang="zh-CN" altLang="en-US" dirty="0">
                <a:solidFill>
                  <a:schemeClr val="tx1">
                    <a:lumMod val="65000"/>
                    <a:lumOff val="35000"/>
                  </a:schemeClr>
                </a:solidFill>
              </a:rPr>
              <a:t>并期望输出结果尽可能分别贴近两个维度的参考答案。需要注意的是，每个维度可能存在多个参考</a:t>
            </a:r>
            <a:r>
              <a:rPr lang="zh-CN" altLang="en-US" dirty="0" smtClean="0">
                <a:solidFill>
                  <a:schemeClr val="tx1">
                    <a:lumMod val="65000"/>
                    <a:lumOff val="35000"/>
                  </a:schemeClr>
                </a:solidFill>
              </a:rPr>
              <a:t>答案。</a:t>
            </a:r>
            <a:endParaRPr lang="zh-CN" altLang="en-US" dirty="0">
              <a:solidFill>
                <a:schemeClr val="tx1">
                  <a:lumMod val="65000"/>
                  <a:lumOff val="35000"/>
                </a:schemeClr>
              </a:solidFill>
            </a:endParaRPr>
          </a:p>
        </p:txBody>
      </p:sp>
      <p:pic>
        <p:nvPicPr>
          <p:cNvPr id="4" name="图片 3"/>
          <p:cNvPicPr>
            <a:picLocks noChangeAspect="1"/>
          </p:cNvPicPr>
          <p:nvPr/>
        </p:nvPicPr>
        <p:blipFill>
          <a:blip r:embed="rId3"/>
          <a:stretch>
            <a:fillRect/>
          </a:stretch>
        </p:blipFill>
        <p:spPr>
          <a:xfrm>
            <a:off x="1517904" y="2996755"/>
            <a:ext cx="8823960" cy="3359121"/>
          </a:xfrm>
          <a:prstGeom prst="rect">
            <a:avLst/>
          </a:prstGeom>
        </p:spPr>
      </p:pic>
    </p:spTree>
    <p:extLst>
      <p:ext uri="{BB962C8B-B14F-4D97-AF65-F5344CB8AC3E}">
        <p14:creationId xmlns:p14="http://schemas.microsoft.com/office/powerpoint/2010/main" val="1914622562"/>
      </p:ext>
    </p:extLst>
  </p:cSld>
  <p:clrMapOvr>
    <a:masterClrMapping/>
  </p:clrMapOvr>
  <p:transition spd="slow" advTm="0">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505046"/>
      </a:dk2>
      <a:lt2>
        <a:srgbClr val="EEECE1"/>
      </a:lt2>
      <a:accent1>
        <a:srgbClr val="900000"/>
      </a:accent1>
      <a:accent2>
        <a:srgbClr val="C00000"/>
      </a:accent2>
      <a:accent3>
        <a:srgbClr val="C00000"/>
      </a:accent3>
      <a:accent4>
        <a:srgbClr val="B43512"/>
      </a:accent4>
      <a:accent5>
        <a:srgbClr val="851C00"/>
      </a:accent5>
      <a:accent6>
        <a:srgbClr val="B22600"/>
      </a:accent6>
      <a:hlink>
        <a:srgbClr val="C00000"/>
      </a:hlink>
      <a:folHlink>
        <a:srgbClr val="666699"/>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2060</Words>
  <Application>Microsoft Office PowerPoint</Application>
  <PresentationFormat>宽屏</PresentationFormat>
  <Paragraphs>110</Paragraphs>
  <Slides>21</Slides>
  <Notes>21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等线</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13675</dc:creator>
  <cp:keywords/>
  <dc:description/>
  <cp:lastModifiedBy>Huang Rong</cp:lastModifiedBy>
  <cp:revision>22</cp:revision>
  <dcterms:created xsi:type="dcterms:W3CDTF">2017-11-20T14:46:59Z</dcterms:created>
  <dcterms:modified xsi:type="dcterms:W3CDTF">2022-10-22T15:06:49Z</dcterms:modified>
</cp:coreProperties>
</file>